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66" r:id="rId2"/>
    <p:sldId id="268" r:id="rId3"/>
    <p:sldId id="269" r:id="rId4"/>
    <p:sldId id="264" r:id="rId5"/>
    <p:sldId id="262" r:id="rId6"/>
    <p:sldId id="258" r:id="rId7"/>
    <p:sldId id="260" r:id="rId8"/>
    <p:sldId id="259" r:id="rId9"/>
    <p:sldId id="261" r:id="rId10"/>
    <p:sldId id="257" r:id="rId11"/>
    <p:sldId id="267" r:id="rId12"/>
    <p:sldId id="270" r:id="rId13"/>
    <p:sldId id="263" r:id="rId14"/>
    <p:sldId id="271" r:id="rId15"/>
    <p:sldId id="265" r:id="rId16"/>
  </p:sldIdLst>
  <p:sldSz cx="9906000" cy="6858000" type="A4"/>
  <p:notesSz cx="6797675" cy="99298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A8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2833802-FEF1-4C79-8D5D-14CF1EAF98D9}" styleName="Светлый стиль 2 — акцент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2D5ABB26-0587-4C30-8999-92F81FD0307C}" styleName="Нет стиля, нет сетки">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464" autoAdjust="0"/>
    <p:restoredTop sz="94660"/>
  </p:normalViewPr>
  <p:slideViewPr>
    <p:cSldViewPr snapToGrid="0">
      <p:cViewPr varScale="1">
        <p:scale>
          <a:sx n="83" d="100"/>
          <a:sy n="83" d="100"/>
        </p:scale>
        <p:origin x="1579"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ru-RU"/>
              <a:t>Образец заголовка</a:t>
            </a:r>
            <a:endParaRPr lang="en-US" dirty="0"/>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E14EDABA-5367-4C4F-ACFD-4DC672B0FB0A}" type="datetimeFigureOut">
              <a:rPr lang="ru-RU" smtClean="0"/>
              <a:t>12.05.2025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D6DC24D-8B44-44C5-9E42-6A82F6E8B866}" type="slidenum">
              <a:rPr lang="ru-RU" smtClean="0"/>
              <a:t>‹#›</a:t>
            </a:fld>
            <a:endParaRPr lang="ru-RU"/>
          </a:p>
        </p:txBody>
      </p:sp>
    </p:spTree>
    <p:extLst>
      <p:ext uri="{BB962C8B-B14F-4D97-AF65-F5344CB8AC3E}">
        <p14:creationId xmlns:p14="http://schemas.microsoft.com/office/powerpoint/2010/main" val="25947269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E14EDABA-5367-4C4F-ACFD-4DC672B0FB0A}" type="datetimeFigureOut">
              <a:rPr lang="ru-RU" smtClean="0"/>
              <a:t>12.05.2025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D6DC24D-8B44-44C5-9E42-6A82F6E8B866}" type="slidenum">
              <a:rPr lang="ru-RU" smtClean="0"/>
              <a:t>‹#›</a:t>
            </a:fld>
            <a:endParaRPr lang="ru-RU"/>
          </a:p>
        </p:txBody>
      </p:sp>
    </p:spTree>
    <p:extLst>
      <p:ext uri="{BB962C8B-B14F-4D97-AF65-F5344CB8AC3E}">
        <p14:creationId xmlns:p14="http://schemas.microsoft.com/office/powerpoint/2010/main" val="8105549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ru-RU"/>
              <a:t>Образец заголовка</a:t>
            </a:r>
            <a:endParaRPr lang="en-US" dirty="0"/>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E14EDABA-5367-4C4F-ACFD-4DC672B0FB0A}" type="datetimeFigureOut">
              <a:rPr lang="ru-RU" smtClean="0"/>
              <a:t>12.05.2025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D6DC24D-8B44-44C5-9E42-6A82F6E8B866}" type="slidenum">
              <a:rPr lang="ru-RU" smtClean="0"/>
              <a:t>‹#›</a:t>
            </a:fld>
            <a:endParaRPr lang="ru-RU"/>
          </a:p>
        </p:txBody>
      </p:sp>
    </p:spTree>
    <p:extLst>
      <p:ext uri="{BB962C8B-B14F-4D97-AF65-F5344CB8AC3E}">
        <p14:creationId xmlns:p14="http://schemas.microsoft.com/office/powerpoint/2010/main" val="31027602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E14EDABA-5367-4C4F-ACFD-4DC672B0FB0A}" type="datetimeFigureOut">
              <a:rPr lang="ru-RU" smtClean="0"/>
              <a:t>12.05.2025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D6DC24D-8B44-44C5-9E42-6A82F6E8B866}" type="slidenum">
              <a:rPr lang="ru-RU" smtClean="0"/>
              <a:t>‹#›</a:t>
            </a:fld>
            <a:endParaRPr lang="ru-RU"/>
          </a:p>
        </p:txBody>
      </p:sp>
    </p:spTree>
    <p:extLst>
      <p:ext uri="{BB962C8B-B14F-4D97-AF65-F5344CB8AC3E}">
        <p14:creationId xmlns:p14="http://schemas.microsoft.com/office/powerpoint/2010/main" val="16443207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ru-RU"/>
              <a:t>Образец заголовка</a:t>
            </a:r>
            <a:endParaRPr lang="en-US" dirty="0"/>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682329" y="2505075"/>
            <a:ext cx="4190702"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5014913" y="2505075"/>
            <a:ext cx="4211340"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E14EDABA-5367-4C4F-ACFD-4DC672B0FB0A}" type="datetimeFigureOut">
              <a:rPr lang="ru-RU" smtClean="0"/>
              <a:t>12.05.2025</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BD6DC24D-8B44-44C5-9E42-6A82F6E8B866}" type="slidenum">
              <a:rPr lang="ru-RU" smtClean="0"/>
              <a:t>‹#›</a:t>
            </a:fld>
            <a:endParaRPr lang="ru-RU"/>
          </a:p>
        </p:txBody>
      </p:sp>
    </p:spTree>
    <p:extLst>
      <p:ext uri="{BB962C8B-B14F-4D97-AF65-F5344CB8AC3E}">
        <p14:creationId xmlns:p14="http://schemas.microsoft.com/office/powerpoint/2010/main" val="18962448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E14EDABA-5367-4C4F-ACFD-4DC672B0FB0A}" type="datetimeFigureOut">
              <a:rPr lang="ru-RU" smtClean="0"/>
              <a:t>12.05.2025</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BD6DC24D-8B44-44C5-9E42-6A82F6E8B866}" type="slidenum">
              <a:rPr lang="ru-RU" smtClean="0"/>
              <a:t>‹#›</a:t>
            </a:fld>
            <a:endParaRPr lang="ru-RU"/>
          </a:p>
        </p:txBody>
      </p:sp>
    </p:spTree>
    <p:extLst>
      <p:ext uri="{BB962C8B-B14F-4D97-AF65-F5344CB8AC3E}">
        <p14:creationId xmlns:p14="http://schemas.microsoft.com/office/powerpoint/2010/main" val="10696168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14EDABA-5367-4C4F-ACFD-4DC672B0FB0A}" type="datetimeFigureOut">
              <a:rPr lang="ru-RU" smtClean="0"/>
              <a:t>12.05.2025</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BD6DC24D-8B44-44C5-9E42-6A82F6E8B866}" type="slidenum">
              <a:rPr lang="ru-RU" smtClean="0"/>
              <a:t>‹#›</a:t>
            </a:fld>
            <a:endParaRPr lang="ru-RU"/>
          </a:p>
        </p:txBody>
      </p:sp>
    </p:spTree>
    <p:extLst>
      <p:ext uri="{BB962C8B-B14F-4D97-AF65-F5344CB8AC3E}">
        <p14:creationId xmlns:p14="http://schemas.microsoft.com/office/powerpoint/2010/main" val="39907447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ru-RU"/>
              <a:t>Образец заголовка</a:t>
            </a:r>
            <a:endParaRPr lang="en-US" dirty="0"/>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E14EDABA-5367-4C4F-ACFD-4DC672B0FB0A}" type="datetimeFigureOut">
              <a:rPr lang="ru-RU" smtClean="0"/>
              <a:t>12.05.2025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D6DC24D-8B44-44C5-9E42-6A82F6E8B866}" type="slidenum">
              <a:rPr lang="ru-RU" smtClean="0"/>
              <a:t>‹#›</a:t>
            </a:fld>
            <a:endParaRPr lang="ru-RU"/>
          </a:p>
        </p:txBody>
      </p:sp>
    </p:spTree>
    <p:extLst>
      <p:ext uri="{BB962C8B-B14F-4D97-AF65-F5344CB8AC3E}">
        <p14:creationId xmlns:p14="http://schemas.microsoft.com/office/powerpoint/2010/main" val="156626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ru-RU"/>
              <a:t>Образец заголовка</a:t>
            </a:r>
            <a:endParaRPr lang="en-US" dirty="0"/>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E14EDABA-5367-4C4F-ACFD-4DC672B0FB0A}" type="datetimeFigureOut">
              <a:rPr lang="ru-RU" smtClean="0"/>
              <a:t>12.05.2025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D6DC24D-8B44-44C5-9E42-6A82F6E8B866}" type="slidenum">
              <a:rPr lang="ru-RU" smtClean="0"/>
              <a:t>‹#›</a:t>
            </a:fld>
            <a:endParaRPr lang="ru-RU"/>
          </a:p>
        </p:txBody>
      </p:sp>
    </p:spTree>
    <p:extLst>
      <p:ext uri="{BB962C8B-B14F-4D97-AF65-F5344CB8AC3E}">
        <p14:creationId xmlns:p14="http://schemas.microsoft.com/office/powerpoint/2010/main" val="15279404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E14EDABA-5367-4C4F-ACFD-4DC672B0FB0A}" type="datetimeFigureOut">
              <a:rPr lang="ru-RU" smtClean="0"/>
              <a:t>12.05.2025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D6DC24D-8B44-44C5-9E42-6A82F6E8B866}" type="slidenum">
              <a:rPr lang="ru-RU" smtClean="0"/>
              <a:t>‹#›</a:t>
            </a:fld>
            <a:endParaRPr lang="ru-RU"/>
          </a:p>
        </p:txBody>
      </p:sp>
    </p:spTree>
    <p:extLst>
      <p:ext uri="{BB962C8B-B14F-4D97-AF65-F5344CB8AC3E}">
        <p14:creationId xmlns:p14="http://schemas.microsoft.com/office/powerpoint/2010/main" val="25253113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E14EDABA-5367-4C4F-ACFD-4DC672B0FB0A}" type="datetimeFigureOut">
              <a:rPr lang="ru-RU" smtClean="0"/>
              <a:t>12.05.2025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D6DC24D-8B44-44C5-9E42-6A82F6E8B866}" type="slidenum">
              <a:rPr lang="ru-RU" smtClean="0"/>
              <a:t>‹#›</a:t>
            </a:fld>
            <a:endParaRPr lang="ru-RU"/>
          </a:p>
        </p:txBody>
      </p:sp>
    </p:spTree>
    <p:extLst>
      <p:ext uri="{BB962C8B-B14F-4D97-AF65-F5344CB8AC3E}">
        <p14:creationId xmlns:p14="http://schemas.microsoft.com/office/powerpoint/2010/main" val="16672648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14EDABA-5367-4C4F-ACFD-4DC672B0FB0A}" type="datetimeFigureOut">
              <a:rPr lang="ru-RU" smtClean="0"/>
              <a:t>12.05.2025</a:t>
            </a:fld>
            <a:endParaRPr lang="ru-RU"/>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D6DC24D-8B44-44C5-9E42-6A82F6E8B866}" type="slidenum">
              <a:rPr lang="ru-RU" smtClean="0"/>
              <a:t>‹#›</a:t>
            </a:fld>
            <a:endParaRPr lang="ru-RU"/>
          </a:p>
        </p:txBody>
      </p:sp>
    </p:spTree>
    <p:extLst>
      <p:ext uri="{BB962C8B-B14F-4D97-AF65-F5344CB8AC3E}">
        <p14:creationId xmlns:p14="http://schemas.microsoft.com/office/powerpoint/2010/main" val="203975694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909A34A7-5342-3C21-67D3-BDF36D6E8223}"/>
              </a:ext>
            </a:extLst>
          </p:cNvPr>
          <p:cNvPicPr>
            <a:picLocks noChangeAspect="1"/>
          </p:cNvPicPr>
          <p:nvPr/>
        </p:nvPicPr>
        <p:blipFill rotWithShape="1">
          <a:blip r:embed="rId2">
            <a:extLst>
              <a:ext uri="{28A0092B-C50C-407E-A947-70E740481C1C}">
                <a14:useLocalDpi xmlns:a14="http://schemas.microsoft.com/office/drawing/2010/main" val="0"/>
              </a:ext>
            </a:extLst>
          </a:blip>
          <a:srcRect l="3201" t="4653"/>
          <a:stretch/>
        </p:blipFill>
        <p:spPr>
          <a:xfrm>
            <a:off x="0" y="0"/>
            <a:ext cx="9906000" cy="6858000"/>
          </a:xfrm>
          <a:prstGeom prst="rect">
            <a:avLst/>
          </a:prstGeom>
        </p:spPr>
      </p:pic>
      <p:sp>
        <p:nvSpPr>
          <p:cNvPr id="4" name="TextBox 3">
            <a:extLst>
              <a:ext uri="{FF2B5EF4-FFF2-40B4-BE49-F238E27FC236}">
                <a16:creationId xmlns:a16="http://schemas.microsoft.com/office/drawing/2014/main" id="{43F5DAE4-9F2A-EA3E-D020-6D0D82536859}"/>
              </a:ext>
            </a:extLst>
          </p:cNvPr>
          <p:cNvSpPr txBox="1"/>
          <p:nvPr/>
        </p:nvSpPr>
        <p:spPr>
          <a:xfrm>
            <a:off x="301256" y="139277"/>
            <a:ext cx="9303488" cy="606256"/>
          </a:xfrm>
          <a:prstGeom prst="rect">
            <a:avLst/>
          </a:prstGeom>
          <a:noFill/>
        </p:spPr>
        <p:txBody>
          <a:bodyPr wrap="square">
            <a:spAutoFit/>
          </a:bodyPr>
          <a:lstStyle/>
          <a:p>
            <a:pPr algn="ctr">
              <a:lnSpc>
                <a:spcPct val="107000"/>
              </a:lnSpc>
            </a:pPr>
            <a:r>
              <a:rPr lang="ru-RU" sz="1600"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Муниципальное бюджетное общеобразовательное учреждение </a:t>
            </a:r>
          </a:p>
          <a:p>
            <a:pPr algn="ctr">
              <a:lnSpc>
                <a:spcPct val="107000"/>
              </a:lnSpc>
            </a:pPr>
            <a:r>
              <a:rPr lang="ru-RU" sz="1600"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«Средняя общеобразовательная школа №18 с углубленным изучением отдельных предметов»</a:t>
            </a:r>
            <a:endParaRPr lang="ru-RU" sz="1200"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TextBox 7">
            <a:extLst>
              <a:ext uri="{FF2B5EF4-FFF2-40B4-BE49-F238E27FC236}">
                <a16:creationId xmlns:a16="http://schemas.microsoft.com/office/drawing/2014/main" id="{2B2E4C14-9E00-0625-4CD0-2E51A6E67F6F}"/>
              </a:ext>
            </a:extLst>
          </p:cNvPr>
          <p:cNvSpPr txBox="1"/>
          <p:nvPr/>
        </p:nvSpPr>
        <p:spPr>
          <a:xfrm>
            <a:off x="1024269" y="1193290"/>
            <a:ext cx="2698898" cy="685188"/>
          </a:xfrm>
          <a:prstGeom prst="rect">
            <a:avLst/>
          </a:prstGeom>
          <a:noFill/>
        </p:spPr>
        <p:txBody>
          <a:bodyPr wrap="square">
            <a:spAutoFit/>
          </a:bodyPr>
          <a:lstStyle/>
          <a:p>
            <a:pPr>
              <a:lnSpc>
                <a:spcPct val="107000"/>
              </a:lnSpc>
            </a:pPr>
            <a:r>
              <a:rPr lang="ru-RU" sz="1200" kern="100" dirty="0">
                <a:effectLst/>
                <a:latin typeface="Times New Roman" panose="02020603050405020304" pitchFamily="18" charset="0"/>
                <a:ea typeface="Calibri" panose="020F0502020204030204" pitchFamily="34" charset="0"/>
                <a:cs typeface="Times New Roman" panose="02020603050405020304" pitchFamily="18" charset="0"/>
              </a:rPr>
              <a:t>Принято </a:t>
            </a:r>
            <a:endParaRPr lang="ru-RU" sz="1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ru-RU" sz="1200" kern="100" dirty="0">
                <a:effectLst/>
                <a:latin typeface="Times New Roman" panose="02020603050405020304" pitchFamily="18" charset="0"/>
                <a:ea typeface="Calibri" panose="020F0502020204030204" pitchFamily="34" charset="0"/>
                <a:cs typeface="Times New Roman" panose="02020603050405020304" pitchFamily="18" charset="0"/>
              </a:rPr>
              <a:t>на заседании педагогического </a:t>
            </a:r>
            <a:endParaRPr lang="ru-RU" sz="1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ru-RU" sz="1200" kern="100" dirty="0">
                <a:effectLst/>
                <a:latin typeface="Times New Roman" panose="02020603050405020304" pitchFamily="18" charset="0"/>
                <a:ea typeface="Calibri" panose="020F0502020204030204" pitchFamily="34" charset="0"/>
                <a:cs typeface="Times New Roman" panose="02020603050405020304" pitchFamily="18" charset="0"/>
              </a:rPr>
              <a:t>совета </a:t>
            </a:r>
            <a:r>
              <a:rPr lang="ru-RU" sz="1200" kern="100" dirty="0" smtClean="0">
                <a:effectLst/>
                <a:latin typeface="Times New Roman" panose="02020603050405020304" pitchFamily="18" charset="0"/>
                <a:ea typeface="Calibri" panose="020F0502020204030204" pitchFamily="34" charset="0"/>
                <a:cs typeface="Times New Roman" panose="02020603050405020304" pitchFamily="18" charset="0"/>
              </a:rPr>
              <a:t>№8 </a:t>
            </a:r>
            <a:r>
              <a:rPr lang="ru-RU" sz="1200" kern="100" dirty="0">
                <a:effectLst/>
                <a:latin typeface="Times New Roman" panose="02020603050405020304" pitchFamily="18" charset="0"/>
                <a:ea typeface="Calibri" panose="020F0502020204030204" pitchFamily="34" charset="0"/>
                <a:cs typeface="Times New Roman" panose="02020603050405020304" pitchFamily="18" charset="0"/>
              </a:rPr>
              <a:t>от </a:t>
            </a:r>
            <a:r>
              <a:rPr lang="ru-RU" sz="1200" kern="100" dirty="0" smtClean="0">
                <a:effectLst/>
                <a:latin typeface="Times New Roman" panose="02020603050405020304" pitchFamily="18" charset="0"/>
                <a:ea typeface="Calibri" panose="020F0502020204030204" pitchFamily="34" charset="0"/>
                <a:cs typeface="Times New Roman" panose="02020603050405020304" pitchFamily="18" charset="0"/>
              </a:rPr>
              <a:t>28.04.2025 </a:t>
            </a:r>
            <a:r>
              <a:rPr lang="ru-RU" sz="1200" kern="100" dirty="0">
                <a:effectLst/>
                <a:latin typeface="Times New Roman" panose="02020603050405020304" pitchFamily="18" charset="0"/>
                <a:ea typeface="Calibri" panose="020F0502020204030204" pitchFamily="34" charset="0"/>
                <a:cs typeface="Times New Roman" panose="02020603050405020304" pitchFamily="18" charset="0"/>
              </a:rPr>
              <a:t>г. </a:t>
            </a:r>
            <a:endParaRPr lang="ru-RU" sz="1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0" name="TextBox 9">
            <a:extLst>
              <a:ext uri="{FF2B5EF4-FFF2-40B4-BE49-F238E27FC236}">
                <a16:creationId xmlns:a16="http://schemas.microsoft.com/office/drawing/2014/main" id="{4A07220A-DD41-48DE-14B9-D8D4704C8162}"/>
              </a:ext>
            </a:extLst>
          </p:cNvPr>
          <p:cNvSpPr txBox="1"/>
          <p:nvPr/>
        </p:nvSpPr>
        <p:spPr>
          <a:xfrm>
            <a:off x="5722974" y="841784"/>
            <a:ext cx="2943448" cy="1378519"/>
          </a:xfrm>
          <a:prstGeom prst="rect">
            <a:avLst/>
          </a:prstGeom>
          <a:noFill/>
        </p:spPr>
        <p:txBody>
          <a:bodyPr wrap="square">
            <a:spAutoFit/>
          </a:bodyPr>
          <a:lstStyle/>
          <a:p>
            <a:pPr>
              <a:lnSpc>
                <a:spcPct val="107000"/>
              </a:lnSpc>
            </a:pPr>
            <a:r>
              <a:rPr lang="ru-RU" sz="1200" kern="100" dirty="0">
                <a:effectLst/>
                <a:latin typeface="Times New Roman" panose="02020603050405020304" pitchFamily="18" charset="0"/>
                <a:ea typeface="Calibri" panose="020F0502020204030204" pitchFamily="34" charset="0"/>
                <a:cs typeface="Times New Roman" panose="02020603050405020304" pitchFamily="18" charset="0"/>
              </a:rPr>
              <a:t>Утверждаю</a:t>
            </a:r>
            <a:endParaRPr lang="ru-RU" sz="1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ru-RU" sz="1200" kern="100" dirty="0">
                <a:effectLst/>
                <a:latin typeface="Times New Roman" panose="02020603050405020304" pitchFamily="18" charset="0"/>
                <a:ea typeface="Calibri" panose="020F0502020204030204" pitchFamily="34" charset="0"/>
                <a:cs typeface="Times New Roman" panose="02020603050405020304" pitchFamily="18" charset="0"/>
              </a:rPr>
              <a:t>Директор МБОУ «СОШ №18 с УИОП»</a:t>
            </a:r>
            <a:endParaRPr lang="ru-RU" sz="1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ru-RU" sz="1200" kern="100" dirty="0" err="1">
                <a:effectLst/>
                <a:latin typeface="Times New Roman" panose="02020603050405020304" pitchFamily="18" charset="0"/>
                <a:ea typeface="Calibri" panose="020F0502020204030204" pitchFamily="34" charset="0"/>
                <a:cs typeface="Times New Roman" panose="02020603050405020304" pitchFamily="18" charset="0"/>
              </a:rPr>
              <a:t>Гайнуллин</a:t>
            </a:r>
            <a:r>
              <a:rPr lang="ru-RU" sz="1200" kern="100" dirty="0">
                <a:effectLst/>
                <a:latin typeface="Times New Roman" panose="02020603050405020304" pitchFamily="18" charset="0"/>
                <a:ea typeface="Calibri" panose="020F0502020204030204" pitchFamily="34" charset="0"/>
                <a:cs typeface="Times New Roman" panose="02020603050405020304" pitchFamily="18" charset="0"/>
              </a:rPr>
              <a:t> Н.З.</a:t>
            </a:r>
            <a:endParaRPr lang="ru-RU" sz="1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ru-RU" sz="1200" kern="100" dirty="0">
                <a:effectLst/>
                <a:latin typeface="Times New Roman" panose="02020603050405020304" pitchFamily="18" charset="0"/>
                <a:ea typeface="Calibri" panose="020F0502020204030204" pitchFamily="34" charset="0"/>
                <a:cs typeface="Times New Roman" panose="02020603050405020304" pitchFamily="18" charset="0"/>
              </a:rPr>
              <a:t>_________________</a:t>
            </a:r>
            <a:endParaRPr lang="ru-RU" sz="1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ru-RU" sz="1200" kern="100">
                <a:effectLst/>
                <a:latin typeface="Times New Roman" panose="02020603050405020304" pitchFamily="18" charset="0"/>
                <a:ea typeface="Calibri" panose="020F0502020204030204" pitchFamily="34" charset="0"/>
                <a:cs typeface="Times New Roman" panose="02020603050405020304" pitchFamily="18" charset="0"/>
              </a:rPr>
              <a:t>Приказ </a:t>
            </a:r>
            <a:r>
              <a:rPr lang="ru-RU" sz="1200" kern="100" smtClean="0">
                <a:effectLst/>
                <a:latin typeface="Times New Roman" panose="02020603050405020304" pitchFamily="18" charset="0"/>
                <a:ea typeface="Calibri" panose="020F0502020204030204" pitchFamily="34" charset="0"/>
                <a:cs typeface="Times New Roman" panose="02020603050405020304" pitchFamily="18" charset="0"/>
              </a:rPr>
              <a:t>№</a:t>
            </a:r>
            <a:r>
              <a:rPr lang="ru-RU" sz="1200" kern="100" smtClean="0">
                <a:latin typeface="Times New Roman" panose="02020603050405020304" pitchFamily="18" charset="0"/>
                <a:ea typeface="Calibri" panose="020F0502020204030204" pitchFamily="34" charset="0"/>
                <a:cs typeface="Times New Roman" panose="02020603050405020304" pitchFamily="18" charset="0"/>
              </a:rPr>
              <a:t>99</a:t>
            </a:r>
            <a:r>
              <a:rPr lang="ru-RU" sz="1200" kern="100" smtClean="0">
                <a:effectLst/>
                <a:latin typeface="Times New Roman" panose="02020603050405020304" pitchFamily="18" charset="0"/>
                <a:ea typeface="Calibri" panose="020F0502020204030204" pitchFamily="34" charset="0"/>
                <a:cs typeface="Times New Roman" panose="02020603050405020304" pitchFamily="18" charset="0"/>
              </a:rPr>
              <a:t> </a:t>
            </a:r>
            <a:r>
              <a:rPr lang="ru-RU" sz="1200" kern="100">
                <a:effectLst/>
                <a:latin typeface="Times New Roman" panose="02020603050405020304" pitchFamily="18" charset="0"/>
                <a:ea typeface="Calibri" panose="020F0502020204030204" pitchFamily="34" charset="0"/>
                <a:cs typeface="Times New Roman" panose="02020603050405020304" pitchFamily="18" charset="0"/>
              </a:rPr>
              <a:t>от </a:t>
            </a:r>
            <a:r>
              <a:rPr lang="ru-RU" sz="1200" kern="100" smtClean="0">
                <a:effectLst/>
                <a:latin typeface="Times New Roman" panose="02020603050405020304" pitchFamily="18" charset="0"/>
                <a:ea typeface="Calibri" panose="020F0502020204030204" pitchFamily="34" charset="0"/>
                <a:cs typeface="Times New Roman" panose="02020603050405020304" pitchFamily="18" charset="0"/>
              </a:rPr>
              <a:t>28.04.2025 </a:t>
            </a:r>
            <a:r>
              <a:rPr lang="ru-RU" sz="1200" kern="100" dirty="0">
                <a:effectLst/>
                <a:latin typeface="Times New Roman" panose="02020603050405020304" pitchFamily="18" charset="0"/>
                <a:ea typeface="Calibri" panose="020F0502020204030204" pitchFamily="34" charset="0"/>
                <a:cs typeface="Times New Roman" panose="02020603050405020304" pitchFamily="18" charset="0"/>
              </a:rPr>
              <a:t>г. </a:t>
            </a:r>
            <a:endParaRPr lang="ru-RU" sz="1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2" name="TextBox 11">
            <a:extLst>
              <a:ext uri="{FF2B5EF4-FFF2-40B4-BE49-F238E27FC236}">
                <a16:creationId xmlns:a16="http://schemas.microsoft.com/office/drawing/2014/main" id="{D52FE742-4CFF-6B97-4079-E237D92B1B41}"/>
              </a:ext>
            </a:extLst>
          </p:cNvPr>
          <p:cNvSpPr txBox="1"/>
          <p:nvPr/>
        </p:nvSpPr>
        <p:spPr>
          <a:xfrm>
            <a:off x="1088065" y="2602203"/>
            <a:ext cx="7729869" cy="1653594"/>
          </a:xfrm>
          <a:prstGeom prst="rect">
            <a:avLst/>
          </a:prstGeom>
          <a:noFill/>
        </p:spPr>
        <p:txBody>
          <a:bodyPr wrap="square">
            <a:spAutoFit/>
          </a:bodyPr>
          <a:lstStyle/>
          <a:p>
            <a:pPr algn="ctr">
              <a:lnSpc>
                <a:spcPct val="107000"/>
              </a:lnSpc>
            </a:pPr>
            <a:r>
              <a:rPr lang="ru-RU" sz="2400" kern="100" dirty="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rPr>
              <a:t>Программа летней смены </a:t>
            </a:r>
          </a:p>
          <a:p>
            <a:pPr algn="ctr">
              <a:lnSpc>
                <a:spcPct val="107000"/>
              </a:lnSpc>
            </a:pPr>
            <a:r>
              <a:rPr lang="ru-RU" sz="2400" b="1" kern="100" dirty="0">
                <a:solidFill>
                  <a:srgbClr val="C00000"/>
                </a:solidFill>
                <a:effectLst/>
                <a:latin typeface="Bookman Old Style" panose="02050604050505020204" pitchFamily="18" charset="0"/>
                <a:ea typeface="Calibri" panose="020F0502020204030204" pitchFamily="34" charset="0"/>
                <a:cs typeface="Times New Roman" panose="02020603050405020304" pitchFamily="18" charset="0"/>
              </a:rPr>
              <a:t>«</a:t>
            </a:r>
            <a:r>
              <a:rPr lang="en-US" sz="2400" b="1" kern="100" dirty="0">
                <a:solidFill>
                  <a:srgbClr val="C00000"/>
                </a:solidFill>
                <a:effectLst/>
                <a:latin typeface="Bookman Old Style" panose="02050604050505020204" pitchFamily="18" charset="0"/>
                <a:ea typeface="Calibri" panose="020F0502020204030204" pitchFamily="34" charset="0"/>
                <a:cs typeface="Times New Roman" panose="02020603050405020304" pitchFamily="18" charset="0"/>
              </a:rPr>
              <a:t>PRO</a:t>
            </a:r>
            <a:r>
              <a:rPr lang="ru-RU" sz="2400" b="1" kern="100" dirty="0">
                <a:solidFill>
                  <a:srgbClr val="C00000"/>
                </a:solidFill>
                <a:effectLst/>
                <a:latin typeface="Bookman Old Style" panose="02050604050505020204" pitchFamily="18" charset="0"/>
                <a:ea typeface="Calibri" panose="020F0502020204030204" pitchFamily="34" charset="0"/>
                <a:cs typeface="Times New Roman" panose="02020603050405020304" pitchFamily="18" charset="0"/>
              </a:rPr>
              <a:t>движение»</a:t>
            </a:r>
            <a:endParaRPr lang="ru-RU" b="1" kern="100" dirty="0">
              <a:solidFill>
                <a:srgbClr val="C00000"/>
              </a:solidFill>
              <a:effectLst/>
              <a:latin typeface="Bookman Old Style" panose="02050604050505020204" pitchFamily="18" charset="0"/>
              <a:ea typeface="Calibri" panose="020F0502020204030204" pitchFamily="34" charset="0"/>
              <a:cs typeface="Times New Roman" panose="02020603050405020304" pitchFamily="18" charset="0"/>
            </a:endParaRPr>
          </a:p>
          <a:p>
            <a:pPr algn="ctr">
              <a:lnSpc>
                <a:spcPct val="107000"/>
              </a:lnSpc>
            </a:pPr>
            <a:r>
              <a:rPr lang="ru-RU" sz="2400" kern="100" dirty="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rPr>
              <a:t>пришкольного спортивно-оздоровительного лагеря «Радуга»</a:t>
            </a:r>
            <a:endParaRPr lang="ru-RU" kern="100" dirty="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endParaRPr>
          </a:p>
        </p:txBody>
      </p:sp>
      <p:sp>
        <p:nvSpPr>
          <p:cNvPr id="14" name="TextBox 13">
            <a:extLst>
              <a:ext uri="{FF2B5EF4-FFF2-40B4-BE49-F238E27FC236}">
                <a16:creationId xmlns:a16="http://schemas.microsoft.com/office/drawing/2014/main" id="{A7A6D4F2-9441-FB07-DF95-B842507248BE}"/>
              </a:ext>
            </a:extLst>
          </p:cNvPr>
          <p:cNvSpPr txBox="1"/>
          <p:nvPr/>
        </p:nvSpPr>
        <p:spPr>
          <a:xfrm>
            <a:off x="1956981" y="4501538"/>
            <a:ext cx="4954772" cy="1219565"/>
          </a:xfrm>
          <a:prstGeom prst="rect">
            <a:avLst/>
          </a:prstGeom>
          <a:noFill/>
        </p:spPr>
        <p:txBody>
          <a:bodyPr wrap="square">
            <a:spAutoFit/>
          </a:bodyPr>
          <a:lstStyle/>
          <a:p>
            <a:pPr>
              <a:lnSpc>
                <a:spcPct val="107000"/>
              </a:lnSpc>
              <a:spcAft>
                <a:spcPts val="800"/>
              </a:spcAft>
            </a:pPr>
            <a:r>
              <a:rPr lang="ru-RU" sz="1400" b="1" kern="100" dirty="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rPr>
              <a:t>Сроки проведения: </a:t>
            </a:r>
            <a:r>
              <a:rPr lang="ru-RU" sz="1400" kern="100" dirty="0" smtClean="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rPr>
              <a:t>26 </a:t>
            </a:r>
            <a:r>
              <a:rPr lang="ru-RU" sz="1400" kern="100" dirty="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rPr>
              <a:t>мая – </a:t>
            </a:r>
            <a:r>
              <a:rPr lang="ru-RU" sz="1400" kern="100" dirty="0" smtClean="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rPr>
              <a:t>26 </a:t>
            </a:r>
            <a:r>
              <a:rPr lang="ru-RU" sz="1400" kern="100" dirty="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rPr>
              <a:t>июня </a:t>
            </a:r>
            <a:r>
              <a:rPr lang="ru-RU" sz="1400" kern="100" dirty="0" smtClean="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rPr>
              <a:t>2025 </a:t>
            </a:r>
            <a:r>
              <a:rPr lang="ru-RU" sz="1400" kern="100" dirty="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rPr>
              <a:t>г. </a:t>
            </a:r>
          </a:p>
          <a:p>
            <a:pPr>
              <a:lnSpc>
                <a:spcPct val="107000"/>
              </a:lnSpc>
              <a:spcAft>
                <a:spcPts val="800"/>
              </a:spcAft>
            </a:pPr>
            <a:r>
              <a:rPr lang="ru-RU" sz="1400" b="1" kern="100" dirty="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rPr>
              <a:t>Возраст детей:</a:t>
            </a:r>
            <a:r>
              <a:rPr lang="ru-RU" sz="1400" kern="100" dirty="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rPr>
              <a:t> 7 – </a:t>
            </a:r>
            <a:r>
              <a:rPr lang="ru-RU" sz="1400" kern="100" dirty="0" smtClean="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rPr>
              <a:t>12 </a:t>
            </a:r>
            <a:r>
              <a:rPr lang="ru-RU" sz="1400" kern="100" dirty="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rPr>
              <a:t>лет </a:t>
            </a:r>
          </a:p>
          <a:p>
            <a:pPr>
              <a:lnSpc>
                <a:spcPct val="107000"/>
              </a:lnSpc>
              <a:spcAft>
                <a:spcPts val="800"/>
              </a:spcAft>
            </a:pPr>
            <a:r>
              <a:rPr lang="ru-RU" sz="1400" b="1" kern="100" dirty="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rPr>
              <a:t>Автор-составитель программы: </a:t>
            </a:r>
            <a:r>
              <a:rPr lang="ru-RU" sz="1400" kern="100" dirty="0" err="1" smtClean="0">
                <a:solidFill>
                  <a:srgbClr val="002060"/>
                </a:solidFill>
                <a:latin typeface="Bookman Old Style" panose="02050604050505020204" pitchFamily="18" charset="0"/>
                <a:ea typeface="Calibri" panose="020F0502020204030204" pitchFamily="34" charset="0"/>
                <a:cs typeface="Times New Roman" panose="02020603050405020304" pitchFamily="18" charset="0"/>
              </a:rPr>
              <a:t>Гайнутдинова</a:t>
            </a:r>
            <a:r>
              <a:rPr lang="ru-RU" sz="1400" kern="100" dirty="0" smtClean="0">
                <a:solidFill>
                  <a:srgbClr val="002060"/>
                </a:solidFill>
                <a:latin typeface="Bookman Old Style" panose="02050604050505020204" pitchFamily="18" charset="0"/>
                <a:ea typeface="Calibri" panose="020F0502020204030204" pitchFamily="34" charset="0"/>
                <a:cs typeface="Times New Roman" panose="02020603050405020304" pitchFamily="18" charset="0"/>
              </a:rPr>
              <a:t> Э.И</a:t>
            </a:r>
            <a:r>
              <a:rPr lang="ru-RU" sz="1400" kern="100" dirty="0" smtClean="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rPr>
              <a:t>.</a:t>
            </a:r>
            <a:endParaRPr lang="ru-RU" sz="1400" kern="100" dirty="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endParaRPr>
          </a:p>
        </p:txBody>
      </p:sp>
      <p:sp>
        <p:nvSpPr>
          <p:cNvPr id="17" name="TextBox 16">
            <a:extLst>
              <a:ext uri="{FF2B5EF4-FFF2-40B4-BE49-F238E27FC236}">
                <a16:creationId xmlns:a16="http://schemas.microsoft.com/office/drawing/2014/main" id="{2CCB698C-19B7-8FA8-0ED3-2AB589D88FE3}"/>
              </a:ext>
            </a:extLst>
          </p:cNvPr>
          <p:cNvSpPr txBox="1"/>
          <p:nvPr/>
        </p:nvSpPr>
        <p:spPr>
          <a:xfrm>
            <a:off x="1594883" y="6410946"/>
            <a:ext cx="6716232" cy="307777"/>
          </a:xfrm>
          <a:prstGeom prst="rect">
            <a:avLst/>
          </a:prstGeom>
          <a:noFill/>
        </p:spPr>
        <p:txBody>
          <a:bodyPr wrap="square" rtlCol="0">
            <a:spAutoFit/>
          </a:bodyPr>
          <a:lstStyle/>
          <a:p>
            <a:pPr algn="ctr"/>
            <a:r>
              <a:rPr lang="ru-RU" sz="1400" dirty="0">
                <a:solidFill>
                  <a:srgbClr val="002060"/>
                </a:solidFill>
                <a:latin typeface="Bookman Old Style" panose="02050604050505020204" pitchFamily="18" charset="0"/>
              </a:rPr>
              <a:t>г. Набережные Челны, </a:t>
            </a:r>
            <a:r>
              <a:rPr lang="ru-RU" sz="1400" dirty="0" smtClean="0">
                <a:solidFill>
                  <a:srgbClr val="002060"/>
                </a:solidFill>
                <a:latin typeface="Bookman Old Style" panose="02050604050505020204" pitchFamily="18" charset="0"/>
              </a:rPr>
              <a:t>2025 </a:t>
            </a:r>
            <a:r>
              <a:rPr lang="ru-RU" sz="1400" dirty="0">
                <a:solidFill>
                  <a:srgbClr val="002060"/>
                </a:solidFill>
                <a:latin typeface="Bookman Old Style" panose="02050604050505020204" pitchFamily="18" charset="0"/>
              </a:rPr>
              <a:t>год</a:t>
            </a:r>
          </a:p>
        </p:txBody>
      </p:sp>
      <p:pic>
        <p:nvPicPr>
          <p:cNvPr id="1026" name="Picture 2" descr="Движение первых — Википедия">
            <a:extLst>
              <a:ext uri="{FF2B5EF4-FFF2-40B4-BE49-F238E27FC236}">
                <a16:creationId xmlns:a16="http://schemas.microsoft.com/office/drawing/2014/main" id="{DFC3FB8C-7327-B7D5-ABBF-61D729BE32CC}"/>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8868734" y="4859322"/>
            <a:ext cx="968689" cy="19125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88431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CF563799-972F-9C7B-918E-39207F59DA51}"/>
              </a:ext>
            </a:extLst>
          </p:cNvPr>
          <p:cNvPicPr>
            <a:picLocks noChangeAspect="1"/>
          </p:cNvPicPr>
          <p:nvPr/>
        </p:nvPicPr>
        <p:blipFill rotWithShape="1">
          <a:blip r:embed="rId2">
            <a:extLst>
              <a:ext uri="{28A0092B-C50C-407E-A947-70E740481C1C}">
                <a14:useLocalDpi xmlns:a14="http://schemas.microsoft.com/office/drawing/2010/main" val="0"/>
              </a:ext>
            </a:extLst>
          </a:blip>
          <a:srcRect l="3877" r="3512"/>
          <a:stretch/>
        </p:blipFill>
        <p:spPr>
          <a:xfrm>
            <a:off x="0" y="1"/>
            <a:ext cx="9906000" cy="6857999"/>
          </a:xfrm>
          <a:prstGeom prst="rect">
            <a:avLst/>
          </a:prstGeom>
        </p:spPr>
      </p:pic>
      <p:sp>
        <p:nvSpPr>
          <p:cNvPr id="4" name="TextBox 3">
            <a:extLst>
              <a:ext uri="{FF2B5EF4-FFF2-40B4-BE49-F238E27FC236}">
                <a16:creationId xmlns:a16="http://schemas.microsoft.com/office/drawing/2014/main" id="{3D8840FC-8FC9-F73B-65C0-B88DF6AD904F}"/>
              </a:ext>
            </a:extLst>
          </p:cNvPr>
          <p:cNvSpPr txBox="1"/>
          <p:nvPr/>
        </p:nvSpPr>
        <p:spPr>
          <a:xfrm>
            <a:off x="2475614" y="222316"/>
            <a:ext cx="4954772" cy="402033"/>
          </a:xfrm>
          <a:prstGeom prst="rect">
            <a:avLst/>
          </a:prstGeom>
          <a:noFill/>
        </p:spPr>
        <p:txBody>
          <a:bodyPr wrap="square">
            <a:spAutoFit/>
          </a:bodyPr>
          <a:lstStyle/>
          <a:p>
            <a:pPr algn="ctr">
              <a:lnSpc>
                <a:spcPct val="107000"/>
              </a:lnSpc>
              <a:spcAft>
                <a:spcPts val="800"/>
              </a:spcAft>
            </a:pPr>
            <a:r>
              <a:rPr lang="ru-RU" sz="2000" b="1" kern="100" dirty="0">
                <a:solidFill>
                  <a:srgbClr val="C00000"/>
                </a:solidFill>
                <a:effectLst/>
                <a:latin typeface="Bookman Old Style" panose="02050604050505020204" pitchFamily="18" charset="0"/>
                <a:ea typeface="Calibri" panose="020F0502020204030204" pitchFamily="34" charset="0"/>
                <a:cs typeface="Times New Roman" panose="02020603050405020304" pitchFamily="18" charset="0"/>
              </a:rPr>
              <a:t>Пояснительная записка</a:t>
            </a:r>
            <a:endParaRPr lang="ru-RU" sz="1600" kern="100" dirty="0">
              <a:solidFill>
                <a:srgbClr val="C00000"/>
              </a:solidFill>
              <a:effectLst/>
              <a:latin typeface="Bookman Old Style" panose="02050604050505020204" pitchFamily="18" charset="0"/>
              <a:ea typeface="Calibri" panose="020F050202020403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2F7F82D6-05A9-1FDE-C999-F277E3231D00}"/>
              </a:ext>
            </a:extLst>
          </p:cNvPr>
          <p:cNvSpPr txBox="1"/>
          <p:nvPr/>
        </p:nvSpPr>
        <p:spPr>
          <a:xfrm>
            <a:off x="306424" y="894518"/>
            <a:ext cx="9293152" cy="5614166"/>
          </a:xfrm>
          <a:prstGeom prst="rect">
            <a:avLst/>
          </a:prstGeom>
          <a:noFill/>
        </p:spPr>
        <p:txBody>
          <a:bodyPr wrap="square">
            <a:spAutoFit/>
          </a:bodyPr>
          <a:lstStyle/>
          <a:p>
            <a:pPr indent="360000" algn="just">
              <a:lnSpc>
                <a:spcPct val="107000"/>
              </a:lnSpc>
            </a:pPr>
            <a:r>
              <a:rPr lang="ru-RU" sz="1200" kern="100" dirty="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rPr>
              <a:t>В современных условиях развития общества востребована творческая личность, эффективно функционирующая, личность с потребностью созидания и </a:t>
            </a:r>
            <a:r>
              <a:rPr lang="ru-RU" sz="1200" kern="100" dirty="0" err="1">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rPr>
              <a:t>самосозидания</a:t>
            </a:r>
            <a:r>
              <a:rPr lang="ru-RU" sz="1200" kern="100" dirty="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rPr>
              <a:t>, личность, способная превратить свою жизнедеятельность в творческий процесс. На пути формирования такой личности возникает острая необходимость в организации педагогически целесообразных условий развития и приобретения ребенком положительного опыта жизнедеятельности через создание дополнительной положительно-эмоциональной эстетико-творческой среды. Создание таких условий возможно при реализации программы «</a:t>
            </a:r>
            <a:r>
              <a:rPr lang="ru-RU" sz="1200" kern="100" dirty="0" err="1">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rPr>
              <a:t>PROдвижение</a:t>
            </a:r>
            <a:r>
              <a:rPr lang="ru-RU" sz="1200" kern="100" dirty="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rPr>
              <a:t>» в период летнего отдыха детей в лагере с дневным пребыванием «Радуга» на базе МБОУ «СОШ №18 с УИОП». </a:t>
            </a:r>
          </a:p>
          <a:p>
            <a:pPr indent="360000" algn="just">
              <a:lnSpc>
                <a:spcPct val="107000"/>
              </a:lnSpc>
            </a:pPr>
            <a:r>
              <a:rPr lang="ru-RU" sz="1200" kern="100" dirty="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rPr>
              <a:t>Актуальность программы обусловлена тем, что организованная деятельность детей в летний период позволяет сделать педагогический процесс непрерывным в течение всего года. Летний лагерь с дневным пребыванием детей школьного возраста является местом для физкультурно-спортивного развития, развития художественно-эстетического творчества, соблюдения личностно-ориентированного подхода. Пребывание в лагере для каждого ребёнка – это время получения новых знаний, формирования коммуникативных, социальных и личностных компетенций обучающихся. В то же время, посещая пришкольный лагерь, ребёнок общается с друзьями, находится под присмотром педагогов, своевременно накормлен, занят интересными делами, а вечер и выходные дни проводит в кругу семьи. </a:t>
            </a:r>
          </a:p>
          <a:p>
            <a:pPr indent="360000" algn="just">
              <a:lnSpc>
                <a:spcPct val="107000"/>
              </a:lnSpc>
            </a:pPr>
            <a:r>
              <a:rPr lang="ru-RU" sz="1200" kern="100" dirty="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rPr>
              <a:t>Значимость программы. Данная программа предназначена для организации летнего отдыха обучающихся 1–4 классов, ребят возраста </a:t>
            </a:r>
            <a:r>
              <a:rPr lang="ru-RU" sz="1200" kern="100" dirty="0" smtClean="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rPr>
              <a:t>7–12 </a:t>
            </a:r>
            <a:r>
              <a:rPr lang="ru-RU" sz="1200" kern="100" dirty="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rPr>
              <a:t>лет. Выбор тематики смены обусловлен популяризацией нового молодежного движения России «Движение первых», целью которого является воспитание, организация досуга детей и формирование мировоззрения на основе традиционных российских духовных и нравственных целей. Ценности Движения первых отлично отражают смысл лагерной смены в пришкольном лагере: участники Движения действуют как одна команда, помогая друг другу в учебе, труде, поиске и раскрытии таланта каждого; плечом к плечу преодолевают трудности. Ещё один смысл, вложенный в название смены, продвижение – это активный процесс, движение вперед, прогресс, совершенствование, развитие, рост участников пришкольного лагеря. Содержанием летнего отдыха должен стать активно организованный отдых детей, способствующий снятию физического и психологического напряжения детского организма. В течение смены у ребят будут формироваться установки на движение вперед к поставленной цели, развитие творческого потенциала, лидерских качеств, коммуникативных способностей.</a:t>
            </a:r>
          </a:p>
          <a:p>
            <a:pPr indent="360000" algn="just">
              <a:lnSpc>
                <a:spcPct val="107000"/>
              </a:lnSpc>
            </a:pPr>
            <a:endParaRPr lang="ru-RU" sz="1200" kern="100" dirty="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2921431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CF563799-972F-9C7B-918E-39207F59DA51}"/>
              </a:ext>
            </a:extLst>
          </p:cNvPr>
          <p:cNvPicPr>
            <a:picLocks noChangeAspect="1"/>
          </p:cNvPicPr>
          <p:nvPr/>
        </p:nvPicPr>
        <p:blipFill rotWithShape="1">
          <a:blip r:embed="rId2">
            <a:extLst>
              <a:ext uri="{28A0092B-C50C-407E-A947-70E740481C1C}">
                <a14:useLocalDpi xmlns:a14="http://schemas.microsoft.com/office/drawing/2010/main" val="0"/>
              </a:ext>
            </a:extLst>
          </a:blip>
          <a:srcRect l="3877" t="4167" r="3512" b="3161"/>
          <a:stretch/>
        </p:blipFill>
        <p:spPr>
          <a:xfrm>
            <a:off x="0" y="0"/>
            <a:ext cx="9906000" cy="6858000"/>
          </a:xfrm>
          <a:prstGeom prst="rect">
            <a:avLst/>
          </a:prstGeom>
        </p:spPr>
      </p:pic>
      <p:sp>
        <p:nvSpPr>
          <p:cNvPr id="6" name="TextBox 5">
            <a:extLst>
              <a:ext uri="{FF2B5EF4-FFF2-40B4-BE49-F238E27FC236}">
                <a16:creationId xmlns:a16="http://schemas.microsoft.com/office/drawing/2014/main" id="{2F7F82D6-05A9-1FDE-C999-F277E3231D00}"/>
              </a:ext>
            </a:extLst>
          </p:cNvPr>
          <p:cNvSpPr txBox="1"/>
          <p:nvPr/>
        </p:nvSpPr>
        <p:spPr>
          <a:xfrm>
            <a:off x="396948" y="777587"/>
            <a:ext cx="9112103" cy="5811784"/>
          </a:xfrm>
          <a:prstGeom prst="rect">
            <a:avLst/>
          </a:prstGeom>
          <a:noFill/>
        </p:spPr>
        <p:txBody>
          <a:bodyPr wrap="square">
            <a:spAutoFit/>
          </a:bodyPr>
          <a:lstStyle/>
          <a:p>
            <a:pPr indent="360000" algn="just">
              <a:lnSpc>
                <a:spcPct val="107000"/>
              </a:lnSpc>
            </a:pPr>
            <a:r>
              <a:rPr lang="ru-RU" sz="1200" kern="100" dirty="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rPr>
              <a:t>Данная программа по своей направленности является комплексной, т.е. включает в себя разноплановую деятельность, объединяет различные направления отдыха и воспитания детей в условиях лагеря с дневным пребыванием. Программа реализуется через игры соревновательного характера, игры на </a:t>
            </a:r>
            <a:r>
              <a:rPr lang="ru-RU" sz="1200" kern="100" dirty="0" err="1">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rPr>
              <a:t>командообразование</a:t>
            </a:r>
            <a:r>
              <a:rPr lang="ru-RU" sz="1200" kern="100" dirty="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rPr>
              <a:t>, развитие сотрудничества и взаимопомощи, спортивно-развлекательные мероприятия, </a:t>
            </a:r>
            <a:r>
              <a:rPr lang="ru-RU" sz="1200" kern="100" dirty="0" err="1">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rPr>
              <a:t>общелагерные</a:t>
            </a:r>
            <a:r>
              <a:rPr lang="ru-RU" sz="1200" kern="100" dirty="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rPr>
              <a:t> и отрядные мероприятия, коллективные творческие дела, мастер-классы, беседы и викторины.</a:t>
            </a:r>
          </a:p>
          <a:p>
            <a:pPr indent="360000" algn="just">
              <a:lnSpc>
                <a:spcPct val="107000"/>
              </a:lnSpc>
            </a:pPr>
            <a:r>
              <a:rPr lang="ru-RU" sz="1200" kern="100" dirty="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rPr>
              <a:t>В процессе коллективного общения, проведенного совместного отдыха со своими сверстниками, участия в творческих делах, соревнуясь и играя, дети приобретут новые навыки коллективной деятельности, проявят внимание и интерес друг к другу, обретут новые формы взаимодействия, взаимоуважения, укрепят свое здоровье, наберутся сил, дополнят свои знания о возможностях личностного роста в школе и познакомятся с «Движением первых», его направлениями и ценностями.</a:t>
            </a:r>
          </a:p>
          <a:p>
            <a:pPr indent="360000" algn="just">
              <a:lnSpc>
                <a:spcPct val="107000"/>
              </a:lnSpc>
            </a:pPr>
            <a:r>
              <a:rPr lang="ru-RU" sz="1200" kern="100" dirty="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rPr>
              <a:t>Программа основывается на двух главных положениях:</a:t>
            </a:r>
          </a:p>
          <a:p>
            <a:pPr indent="360000" algn="just">
              <a:lnSpc>
                <a:spcPct val="107000"/>
              </a:lnSpc>
            </a:pPr>
            <a:r>
              <a:rPr lang="ru-RU" sz="1200" kern="100" dirty="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rPr>
              <a:t>а) максимально удовлетворить потребности ребёнка, признавая, что каждый ребёнок индивидуальность, имеющая свои тенденции развития. Это означает, что программа должна соответствовать интересам каждого из его членов. То, то для одного является желанным, для другого может быть второстепенным, способности одного могут значительно отличаться от способностей другого;</a:t>
            </a:r>
          </a:p>
          <a:p>
            <a:pPr indent="360000" algn="just">
              <a:lnSpc>
                <a:spcPct val="107000"/>
              </a:lnSpc>
            </a:pPr>
            <a:r>
              <a:rPr lang="ru-RU" sz="1200" kern="100" dirty="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rPr>
              <a:t>б) способствовать постепенному интегрированию ребёнка в общество, что можно осуществить, поощряя ребёнка к саморазвитию позволяя демонстрировать ему свои знания и навыки, способность к адаптации, используя при этом источники.</a:t>
            </a:r>
          </a:p>
          <a:p>
            <a:pPr indent="360000" algn="just">
              <a:lnSpc>
                <a:spcPct val="107000"/>
              </a:lnSpc>
            </a:pPr>
            <a:r>
              <a:rPr lang="ru-RU" sz="1200" kern="100" dirty="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rPr>
              <a:t>Программа разработана с учетом следующих законодательных нормативно-правовых документов: Конвенция о правах ребенка; Конституция Российской Федерации; Федеральный закон № 124-ФЗ от 24.07.1998 г. «Об основных гарантиях прав ребенка в РФ»; Санитарно-эпидемиологические требования к устройству, содержанию и организации режима работы загородных стационарных учреждений отдыха и оздоровления детей. Санитарно-эпидемиологические правила и нормативы 2.4.4.1204 - 10 (введены в действие постановлением Главного государственного санитарного врача Российской Федерации от 26 апреля 2010 г. N 29); Приказ Минобразования РФ от 13.08.2011 г. №2688 «Об учреждении порядка проведения смен профильных лагерей, с дневным пребыванием, лагерей труда и отдыха»; Постановление Правительства РФ от 29.12.2001 № 916 «Об общероссийской системе мониторинга состояния физического здоровья населения, физического развития детей, подростков и молодежи».</a:t>
            </a:r>
          </a:p>
        </p:txBody>
      </p:sp>
    </p:spTree>
    <p:extLst>
      <p:ext uri="{BB962C8B-B14F-4D97-AF65-F5344CB8AC3E}">
        <p14:creationId xmlns:p14="http://schemas.microsoft.com/office/powerpoint/2010/main" val="1354507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AF7147B0-DF83-D4CF-1897-4D145D7DB5D3}"/>
              </a:ext>
            </a:extLst>
          </p:cNvPr>
          <p:cNvPicPr>
            <a:picLocks noChangeAspect="1"/>
          </p:cNvPicPr>
          <p:nvPr/>
        </p:nvPicPr>
        <p:blipFill rotWithShape="1">
          <a:blip r:embed="rId2">
            <a:extLst>
              <a:ext uri="{28A0092B-C50C-407E-A947-70E740481C1C}">
                <a14:useLocalDpi xmlns:a14="http://schemas.microsoft.com/office/drawing/2010/main" val="0"/>
              </a:ext>
            </a:extLst>
          </a:blip>
          <a:srcRect l="-93" t="-408" r="91" b="450"/>
          <a:stretch/>
        </p:blipFill>
        <p:spPr>
          <a:xfrm>
            <a:off x="2599" y="-50800"/>
            <a:ext cx="9906000" cy="6959600"/>
          </a:xfrm>
          <a:prstGeom prst="rect">
            <a:avLst/>
          </a:prstGeom>
        </p:spPr>
      </p:pic>
      <p:sp>
        <p:nvSpPr>
          <p:cNvPr id="3" name="TextBox 2">
            <a:extLst>
              <a:ext uri="{FF2B5EF4-FFF2-40B4-BE49-F238E27FC236}">
                <a16:creationId xmlns:a16="http://schemas.microsoft.com/office/drawing/2014/main" id="{7B60EDF4-FD6C-59F9-7A59-0559474C8392}"/>
              </a:ext>
            </a:extLst>
          </p:cNvPr>
          <p:cNvSpPr txBox="1"/>
          <p:nvPr/>
        </p:nvSpPr>
        <p:spPr>
          <a:xfrm>
            <a:off x="1977656" y="203533"/>
            <a:ext cx="4954772" cy="402033"/>
          </a:xfrm>
          <a:prstGeom prst="rect">
            <a:avLst/>
          </a:prstGeom>
          <a:noFill/>
        </p:spPr>
        <p:txBody>
          <a:bodyPr wrap="square">
            <a:spAutoFit/>
          </a:bodyPr>
          <a:lstStyle/>
          <a:p>
            <a:pPr algn="ctr">
              <a:lnSpc>
                <a:spcPct val="107000"/>
              </a:lnSpc>
              <a:spcAft>
                <a:spcPts val="800"/>
              </a:spcAft>
            </a:pPr>
            <a:r>
              <a:rPr lang="ru-RU" sz="2000" b="1" kern="100" dirty="0">
                <a:solidFill>
                  <a:srgbClr val="C00000"/>
                </a:solidFill>
                <a:effectLst/>
                <a:latin typeface="Bookman Old Style" panose="02050604050505020204" pitchFamily="18" charset="0"/>
                <a:ea typeface="Calibri" panose="020F0502020204030204" pitchFamily="34" charset="0"/>
                <a:cs typeface="Times New Roman" panose="02020603050405020304" pitchFamily="18" charset="0"/>
              </a:rPr>
              <a:t>Модель организации лагеря</a:t>
            </a:r>
            <a:endParaRPr lang="ru-RU" sz="1600" kern="100" dirty="0">
              <a:solidFill>
                <a:srgbClr val="C00000"/>
              </a:solidFill>
              <a:effectLst/>
              <a:latin typeface="Bookman Old Style" panose="02050604050505020204" pitchFamily="18" charset="0"/>
              <a:ea typeface="Calibri" panose="020F0502020204030204" pitchFamily="34" charset="0"/>
              <a:cs typeface="Times New Roman" panose="02020603050405020304" pitchFamily="18" charset="0"/>
            </a:endParaRPr>
          </a:p>
        </p:txBody>
      </p:sp>
      <p:sp>
        <p:nvSpPr>
          <p:cNvPr id="9" name="TextBox 8">
            <a:extLst>
              <a:ext uri="{FF2B5EF4-FFF2-40B4-BE49-F238E27FC236}">
                <a16:creationId xmlns:a16="http://schemas.microsoft.com/office/drawing/2014/main" id="{20B1642F-A0BC-67AB-ADB5-7CF916CEF077}"/>
              </a:ext>
            </a:extLst>
          </p:cNvPr>
          <p:cNvSpPr txBox="1"/>
          <p:nvPr/>
        </p:nvSpPr>
        <p:spPr>
          <a:xfrm>
            <a:off x="2211500" y="5017920"/>
            <a:ext cx="7050907" cy="1130887"/>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a:spAutoFit/>
          </a:bodyPr>
          <a:lstStyle/>
          <a:p>
            <a:pPr indent="360000" algn="just">
              <a:lnSpc>
                <a:spcPct val="107000"/>
              </a:lnSpc>
              <a:spcAft>
                <a:spcPts val="800"/>
              </a:spcAft>
            </a:pPr>
            <a:r>
              <a:rPr lang="ru-RU" sz="1600" kern="100" dirty="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rPr>
              <a:t>Внутри отряда формируется модель детского самоуправления: командир отряда, помощник командира, физрук отряда, культорг отряда, художник-оформитель, журналист, хранитель чистоты.</a:t>
            </a:r>
            <a:endParaRPr lang="ru-RU" sz="1600" kern="100" dirty="0">
              <a:effectLst/>
              <a:latin typeface="Bookman Old Style" panose="02050604050505020204" pitchFamily="18" charset="0"/>
              <a:ea typeface="Calibri" panose="020F0502020204030204" pitchFamily="34" charset="0"/>
              <a:cs typeface="Times New Roman" panose="02020603050405020304" pitchFamily="18" charset="0"/>
            </a:endParaRPr>
          </a:p>
        </p:txBody>
      </p:sp>
      <p:sp>
        <p:nvSpPr>
          <p:cNvPr id="11" name="TextBox 10">
            <a:extLst>
              <a:ext uri="{FF2B5EF4-FFF2-40B4-BE49-F238E27FC236}">
                <a16:creationId xmlns:a16="http://schemas.microsoft.com/office/drawing/2014/main" id="{AD129302-7B98-0454-CE88-3108C755BF82}"/>
              </a:ext>
            </a:extLst>
          </p:cNvPr>
          <p:cNvSpPr txBox="1"/>
          <p:nvPr/>
        </p:nvSpPr>
        <p:spPr>
          <a:xfrm>
            <a:off x="757893" y="2901737"/>
            <a:ext cx="7332007" cy="2062103"/>
          </a:xfrm>
          <a:prstGeom prst="rect">
            <a:avLst/>
          </a:prstGeom>
          <a:noFill/>
        </p:spPr>
        <p:txBody>
          <a:bodyPr wrap="square">
            <a:spAutoFit/>
          </a:bodyPr>
          <a:lstStyle/>
          <a:p>
            <a:pPr indent="360000" algn="just"/>
            <a:r>
              <a:rPr lang="ru-RU" sz="1600" kern="100" dirty="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rPr>
              <a:t>Каждый имеет своё направление, совпадающее с направлениями молодежного движения России «Движение первых»: </a:t>
            </a:r>
          </a:p>
          <a:p>
            <a:pPr indent="360000"/>
            <a:r>
              <a:rPr lang="ru-RU" sz="1600" kern="100" dirty="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rPr>
              <a:t>•	Здоровый образ жизни</a:t>
            </a:r>
          </a:p>
          <a:p>
            <a:pPr indent="360000"/>
            <a:r>
              <a:rPr lang="ru-RU" sz="1600" kern="100" dirty="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rPr>
              <a:t>•	Спорт</a:t>
            </a:r>
          </a:p>
          <a:p>
            <a:pPr indent="360000"/>
            <a:r>
              <a:rPr lang="ru-RU" sz="1600" kern="100" dirty="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rPr>
              <a:t>•	Патриотизм и историческая память</a:t>
            </a:r>
          </a:p>
          <a:p>
            <a:pPr indent="360000"/>
            <a:r>
              <a:rPr lang="ru-RU" sz="1600" kern="100" dirty="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rPr>
              <a:t>•	Образование и знания</a:t>
            </a:r>
          </a:p>
          <a:p>
            <a:pPr indent="360000"/>
            <a:r>
              <a:rPr lang="ru-RU" sz="1600" kern="100" dirty="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rPr>
              <a:t>•	Культура и искусство</a:t>
            </a:r>
          </a:p>
          <a:p>
            <a:pPr indent="360000"/>
            <a:r>
              <a:rPr lang="ru-RU" sz="1600" kern="100" dirty="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rPr>
              <a:t>•	Экология и охрана природы</a:t>
            </a:r>
          </a:p>
        </p:txBody>
      </p:sp>
      <p:sp>
        <p:nvSpPr>
          <p:cNvPr id="8" name="Овал 7">
            <a:extLst>
              <a:ext uri="{FF2B5EF4-FFF2-40B4-BE49-F238E27FC236}">
                <a16:creationId xmlns:a16="http://schemas.microsoft.com/office/drawing/2014/main" id="{E5A8E7DF-2D1C-F505-EDFA-646B7EBE7EB2}"/>
              </a:ext>
            </a:extLst>
          </p:cNvPr>
          <p:cNvSpPr/>
          <p:nvPr/>
        </p:nvSpPr>
        <p:spPr>
          <a:xfrm>
            <a:off x="7546901" y="107090"/>
            <a:ext cx="2233724" cy="2255426"/>
          </a:xfrm>
          <a:prstGeom prst="ellipse">
            <a:avLst/>
          </a:prstGeom>
          <a:solidFill>
            <a:schemeClr val="bg1"/>
          </a:solidFill>
          <a:ln w="57150">
            <a:solidFill>
              <a:srgbClr val="FFA8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0" name="Picture 2" descr="Движение первых — Википедия">
            <a:extLst>
              <a:ext uri="{FF2B5EF4-FFF2-40B4-BE49-F238E27FC236}">
                <a16:creationId xmlns:a16="http://schemas.microsoft.com/office/drawing/2014/main" id="{8F088A89-8CD2-8385-540C-A87539BD668C}"/>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8179418" y="404550"/>
            <a:ext cx="968689" cy="1912585"/>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F4EB8DF0-2ED9-B879-4563-6577791FEA9C}"/>
              </a:ext>
            </a:extLst>
          </p:cNvPr>
          <p:cNvSpPr txBox="1"/>
          <p:nvPr/>
        </p:nvSpPr>
        <p:spPr>
          <a:xfrm>
            <a:off x="757893" y="991187"/>
            <a:ext cx="6661034" cy="1856470"/>
          </a:xfrm>
          <a:prstGeom prst="rect">
            <a:avLst/>
          </a:prstGeom>
          <a:noFill/>
          <a:ln w="28575">
            <a:solidFill>
              <a:srgbClr val="FFA800"/>
            </a:solidFill>
          </a:ln>
        </p:spPr>
        <p:txBody>
          <a:bodyPr wrap="square">
            <a:spAutoFit/>
          </a:bodyPr>
          <a:lstStyle/>
          <a:p>
            <a:pPr indent="360000" algn="just">
              <a:lnSpc>
                <a:spcPct val="107000"/>
              </a:lnSpc>
              <a:spcAft>
                <a:spcPts val="800"/>
              </a:spcAft>
            </a:pPr>
            <a:r>
              <a:rPr lang="ru-RU" sz="1800" kern="100" dirty="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rPr>
              <a:t>Основная идея лагерной смены – формирование у обучающихся установки на движение вперед к поставленной цели, развитие творческого потенциала, лидерских качеств и коммуникативных способностей через взаимодействие в команде, помогая друг другу и плечом к плечу преодолевая трудности.</a:t>
            </a:r>
            <a:endParaRPr lang="ru-RU" dirty="0">
              <a:solidFill>
                <a:srgbClr val="002060"/>
              </a:solidFill>
            </a:endParaRPr>
          </a:p>
        </p:txBody>
      </p:sp>
    </p:spTree>
    <p:extLst>
      <p:ext uri="{BB962C8B-B14F-4D97-AF65-F5344CB8AC3E}">
        <p14:creationId xmlns:p14="http://schemas.microsoft.com/office/powerpoint/2010/main" val="13213424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C2E878E6-710B-FCE1-A772-E5032ED27645}"/>
              </a:ext>
            </a:extLst>
          </p:cNvPr>
          <p:cNvPicPr>
            <a:picLocks noChangeAspect="1"/>
          </p:cNvPicPr>
          <p:nvPr/>
        </p:nvPicPr>
        <p:blipFill rotWithShape="1">
          <a:blip r:embed="rId2">
            <a:extLst>
              <a:ext uri="{28A0092B-C50C-407E-A947-70E740481C1C}">
                <a14:useLocalDpi xmlns:a14="http://schemas.microsoft.com/office/drawing/2010/main" val="0"/>
              </a:ext>
            </a:extLst>
          </a:blip>
          <a:srcRect l="3201" t="4653"/>
          <a:stretch/>
        </p:blipFill>
        <p:spPr>
          <a:xfrm>
            <a:off x="0" y="0"/>
            <a:ext cx="9906000" cy="6858000"/>
          </a:xfrm>
          <a:prstGeom prst="rect">
            <a:avLst/>
          </a:prstGeom>
        </p:spPr>
      </p:pic>
      <p:sp>
        <p:nvSpPr>
          <p:cNvPr id="5" name="TextBox 4">
            <a:extLst>
              <a:ext uri="{FF2B5EF4-FFF2-40B4-BE49-F238E27FC236}">
                <a16:creationId xmlns:a16="http://schemas.microsoft.com/office/drawing/2014/main" id="{BE8C9F23-D8DF-F0B7-8592-F17C2FB10762}"/>
              </a:ext>
            </a:extLst>
          </p:cNvPr>
          <p:cNvSpPr txBox="1"/>
          <p:nvPr/>
        </p:nvSpPr>
        <p:spPr>
          <a:xfrm>
            <a:off x="2386714" y="262162"/>
            <a:ext cx="4954772" cy="402033"/>
          </a:xfrm>
          <a:prstGeom prst="rect">
            <a:avLst/>
          </a:prstGeom>
          <a:noFill/>
        </p:spPr>
        <p:txBody>
          <a:bodyPr wrap="square">
            <a:spAutoFit/>
          </a:bodyPr>
          <a:lstStyle/>
          <a:p>
            <a:pPr algn="ctr">
              <a:lnSpc>
                <a:spcPct val="107000"/>
              </a:lnSpc>
              <a:spcAft>
                <a:spcPts val="800"/>
              </a:spcAft>
            </a:pPr>
            <a:r>
              <a:rPr lang="ru-RU" sz="2000" b="1" kern="100" dirty="0">
                <a:solidFill>
                  <a:srgbClr val="C00000"/>
                </a:solidFill>
                <a:effectLst/>
                <a:latin typeface="Bookman Old Style" panose="02050604050505020204" pitchFamily="18" charset="0"/>
                <a:ea typeface="Calibri" panose="020F0502020204030204" pitchFamily="34" charset="0"/>
                <a:cs typeface="Times New Roman" panose="02020603050405020304" pitchFamily="18" charset="0"/>
              </a:rPr>
              <a:t>Цель и задачи</a:t>
            </a:r>
            <a:endParaRPr lang="ru-RU" sz="1600" kern="100" dirty="0">
              <a:solidFill>
                <a:srgbClr val="C00000"/>
              </a:solidFill>
              <a:effectLst/>
              <a:latin typeface="Bookman Old Style" panose="02050604050505020204" pitchFamily="18" charset="0"/>
              <a:ea typeface="Calibri" panose="020F0502020204030204" pitchFamily="34" charset="0"/>
              <a:cs typeface="Times New Roman" panose="02020603050405020304" pitchFamily="18" charset="0"/>
            </a:endParaRPr>
          </a:p>
        </p:txBody>
      </p:sp>
      <p:sp>
        <p:nvSpPr>
          <p:cNvPr id="7" name="TextBox 6">
            <a:extLst>
              <a:ext uri="{FF2B5EF4-FFF2-40B4-BE49-F238E27FC236}">
                <a16:creationId xmlns:a16="http://schemas.microsoft.com/office/drawing/2014/main" id="{46A329E0-5013-307B-35D7-F938BBD63C09}"/>
              </a:ext>
            </a:extLst>
          </p:cNvPr>
          <p:cNvSpPr txBox="1"/>
          <p:nvPr/>
        </p:nvSpPr>
        <p:spPr>
          <a:xfrm>
            <a:off x="927100" y="1150591"/>
            <a:ext cx="7874000" cy="1394356"/>
          </a:xfrm>
          <a:prstGeom prst="rect">
            <a:avLst/>
          </a:prstGeom>
          <a:noFill/>
        </p:spPr>
        <p:txBody>
          <a:bodyPr wrap="square">
            <a:spAutoFit/>
          </a:bodyPr>
          <a:lstStyle/>
          <a:p>
            <a:pPr indent="355600" algn="just">
              <a:lnSpc>
                <a:spcPct val="107000"/>
              </a:lnSpc>
              <a:spcAft>
                <a:spcPts val="800"/>
              </a:spcAft>
            </a:pPr>
            <a:r>
              <a:rPr lang="ru-RU" sz="1600" b="1" kern="100" dirty="0">
                <a:solidFill>
                  <a:srgbClr val="C00000"/>
                </a:solidFill>
                <a:effectLst/>
                <a:latin typeface="Bookman Old Style" panose="02050604050505020204" pitchFamily="18" charset="0"/>
                <a:ea typeface="Calibri" panose="020F0502020204030204" pitchFamily="34" charset="0"/>
                <a:cs typeface="Times New Roman" panose="02020603050405020304" pitchFamily="18" charset="0"/>
              </a:rPr>
              <a:t>Цель:</a:t>
            </a:r>
            <a:r>
              <a:rPr lang="ru-RU" sz="1600" b="1" kern="100" dirty="0">
                <a:effectLst/>
                <a:latin typeface="Bookman Old Style" panose="02050604050505020204" pitchFamily="18" charset="0"/>
                <a:ea typeface="Calibri" panose="020F0502020204030204" pitchFamily="34" charset="0"/>
                <a:cs typeface="Times New Roman" panose="02020603050405020304" pitchFamily="18" charset="0"/>
              </a:rPr>
              <a:t> </a:t>
            </a:r>
            <a:r>
              <a:rPr lang="ru-RU" sz="1600" kern="100" dirty="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rPr>
              <a:t>создать благоприятные условия для укрепления здоровья и организации досуга обучающихся во время летних каникул, развития творческого и интеллектуального потенциала личности, её индивидуальных способностей и дарований, творческой активности с учётом собственных интересов, наклонностей и возможностей. </a:t>
            </a:r>
            <a:endParaRPr lang="ru-RU" sz="1200" kern="100" dirty="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endParaRPr>
          </a:p>
        </p:txBody>
      </p:sp>
      <p:sp>
        <p:nvSpPr>
          <p:cNvPr id="9" name="TextBox 8">
            <a:extLst>
              <a:ext uri="{FF2B5EF4-FFF2-40B4-BE49-F238E27FC236}">
                <a16:creationId xmlns:a16="http://schemas.microsoft.com/office/drawing/2014/main" id="{3DE97BC3-3450-F1FB-21D0-28183B1129C3}"/>
              </a:ext>
            </a:extLst>
          </p:cNvPr>
          <p:cNvSpPr txBox="1"/>
          <p:nvPr/>
        </p:nvSpPr>
        <p:spPr>
          <a:xfrm>
            <a:off x="927100" y="2774171"/>
            <a:ext cx="7874000" cy="3077766"/>
          </a:xfrm>
          <a:prstGeom prst="rect">
            <a:avLst/>
          </a:prstGeom>
          <a:noFill/>
        </p:spPr>
        <p:txBody>
          <a:bodyPr wrap="square">
            <a:spAutoFit/>
          </a:bodyPr>
          <a:lstStyle/>
          <a:p>
            <a:pPr indent="355600">
              <a:lnSpc>
                <a:spcPct val="107000"/>
              </a:lnSpc>
            </a:pPr>
            <a:r>
              <a:rPr lang="ru-RU" sz="1600" b="1" kern="100" dirty="0">
                <a:solidFill>
                  <a:srgbClr val="C00000"/>
                </a:solidFill>
                <a:effectLst/>
                <a:latin typeface="Bookman Old Style" panose="02050604050505020204" pitchFamily="18" charset="0"/>
                <a:ea typeface="Calibri" panose="020F0502020204030204" pitchFamily="34" charset="0"/>
                <a:cs typeface="Times New Roman" panose="02020603050405020304" pitchFamily="18" charset="0"/>
              </a:rPr>
              <a:t>Задачи: </a:t>
            </a:r>
          </a:p>
          <a:p>
            <a:pPr marL="342900" lvl="0" indent="-342900" algn="just">
              <a:lnSpc>
                <a:spcPct val="107000"/>
              </a:lnSpc>
              <a:buFont typeface="Symbol" panose="05050102010706020507" pitchFamily="18" charset="2"/>
              <a:buChar char=""/>
            </a:pPr>
            <a:r>
              <a:rPr lang="ru-RU" sz="1600" kern="100" dirty="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rPr>
              <a:t>Создать психолого-педагогические и организационные условия для нравственного, физического, интеллектуального развития детей.</a:t>
            </a:r>
          </a:p>
          <a:p>
            <a:pPr marL="342900" lvl="0" indent="-342900" algn="just">
              <a:lnSpc>
                <a:spcPct val="107000"/>
              </a:lnSpc>
              <a:buFont typeface="Symbol" panose="05050102010706020507" pitchFamily="18" charset="2"/>
              <a:buChar char=""/>
            </a:pPr>
            <a:r>
              <a:rPr lang="ru-RU" sz="1600" kern="100" dirty="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rPr>
              <a:t>Создать благоприятные условия для укрепления здоровья детей; пропагандировать здоровый образ жизни.</a:t>
            </a:r>
          </a:p>
          <a:p>
            <a:pPr marL="342900" lvl="0" indent="-342900" algn="just">
              <a:lnSpc>
                <a:spcPct val="107000"/>
              </a:lnSpc>
              <a:buFont typeface="Symbol" panose="05050102010706020507" pitchFamily="18" charset="2"/>
              <a:buChar char=""/>
            </a:pPr>
            <a:r>
              <a:rPr lang="ru-RU" sz="1600" kern="100" dirty="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rPr>
              <a:t>Способствовать формированию санитарно-гигиенической культуры.</a:t>
            </a:r>
          </a:p>
          <a:p>
            <a:pPr marL="342900" lvl="0" indent="-342900" algn="just">
              <a:lnSpc>
                <a:spcPct val="107000"/>
              </a:lnSpc>
              <a:buFont typeface="Symbol" panose="05050102010706020507" pitchFamily="18" charset="2"/>
              <a:buChar char=""/>
            </a:pPr>
            <a:r>
              <a:rPr lang="ru-RU" sz="1600" kern="100" dirty="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rPr>
              <a:t>Способствовать формированию духовно-нравственных ценностей, культурного поведения.</a:t>
            </a:r>
          </a:p>
          <a:p>
            <a:pPr marL="342900" lvl="0" indent="-342900" algn="just">
              <a:lnSpc>
                <a:spcPct val="107000"/>
              </a:lnSpc>
              <a:buFont typeface="Symbol" panose="05050102010706020507" pitchFamily="18" charset="2"/>
              <a:buChar char=""/>
            </a:pPr>
            <a:r>
              <a:rPr lang="ru-RU" sz="1600" kern="100" dirty="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rPr>
              <a:t>Способствовать формированию навыков общения и толерантности.</a:t>
            </a:r>
          </a:p>
          <a:p>
            <a:pPr marL="342900" lvl="0" indent="-342900" algn="just">
              <a:lnSpc>
                <a:spcPct val="107000"/>
              </a:lnSpc>
              <a:spcAft>
                <a:spcPts val="800"/>
              </a:spcAft>
              <a:buFont typeface="Symbol" panose="05050102010706020507" pitchFamily="18" charset="2"/>
              <a:buChar char=""/>
            </a:pPr>
            <a:r>
              <a:rPr lang="ru-RU" sz="1600" kern="100" dirty="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rPr>
              <a:t>Приобщать ребят к творческим видам деятельности, развитию творческого мышления. </a:t>
            </a:r>
          </a:p>
        </p:txBody>
      </p:sp>
    </p:spTree>
    <p:extLst>
      <p:ext uri="{BB962C8B-B14F-4D97-AF65-F5344CB8AC3E}">
        <p14:creationId xmlns:p14="http://schemas.microsoft.com/office/powerpoint/2010/main" val="22953352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D2D8CED1-E0A0-52D9-9CDB-9CB0CBDB295C}"/>
              </a:ext>
            </a:extLst>
          </p:cNvPr>
          <p:cNvPicPr>
            <a:picLocks noChangeAspect="1"/>
          </p:cNvPicPr>
          <p:nvPr/>
        </p:nvPicPr>
        <p:blipFill rotWithShape="1">
          <a:blip r:embed="rId2">
            <a:extLst>
              <a:ext uri="{28A0092B-C50C-407E-A947-70E740481C1C}">
                <a14:useLocalDpi xmlns:a14="http://schemas.microsoft.com/office/drawing/2010/main" val="0"/>
              </a:ext>
            </a:extLst>
          </a:blip>
          <a:srcRect l="-93" t="-408" r="91" b="450"/>
          <a:stretch/>
        </p:blipFill>
        <p:spPr>
          <a:xfrm>
            <a:off x="1" y="-101600"/>
            <a:ext cx="9906000" cy="6959600"/>
          </a:xfrm>
          <a:prstGeom prst="rect">
            <a:avLst/>
          </a:prstGeom>
        </p:spPr>
      </p:pic>
      <p:sp>
        <p:nvSpPr>
          <p:cNvPr id="3" name="TextBox 2">
            <a:extLst>
              <a:ext uri="{FF2B5EF4-FFF2-40B4-BE49-F238E27FC236}">
                <a16:creationId xmlns:a16="http://schemas.microsoft.com/office/drawing/2014/main" id="{63B0B771-DEF4-FFF9-7439-9B170426BC1E}"/>
              </a:ext>
            </a:extLst>
          </p:cNvPr>
          <p:cNvSpPr txBox="1"/>
          <p:nvPr/>
        </p:nvSpPr>
        <p:spPr>
          <a:xfrm>
            <a:off x="404037" y="-14240"/>
            <a:ext cx="8864600" cy="731354"/>
          </a:xfrm>
          <a:prstGeom prst="rect">
            <a:avLst/>
          </a:prstGeom>
          <a:noFill/>
        </p:spPr>
        <p:txBody>
          <a:bodyPr wrap="square">
            <a:spAutoFit/>
          </a:bodyPr>
          <a:lstStyle/>
          <a:p>
            <a:pPr algn="ctr">
              <a:lnSpc>
                <a:spcPct val="107000"/>
              </a:lnSpc>
            </a:pPr>
            <a:r>
              <a:rPr lang="ru-RU" sz="2000" b="1" kern="100" dirty="0">
                <a:solidFill>
                  <a:srgbClr val="C00000"/>
                </a:solidFill>
                <a:effectLst/>
                <a:latin typeface="Bookman Old Style" panose="02050604050505020204" pitchFamily="18" charset="0"/>
                <a:ea typeface="Calibri" panose="020F0502020204030204" pitchFamily="34" charset="0"/>
                <a:cs typeface="Times New Roman" panose="02020603050405020304" pitchFamily="18" charset="0"/>
              </a:rPr>
              <a:t>Основное содержание программы </a:t>
            </a:r>
          </a:p>
          <a:p>
            <a:pPr algn="ctr">
              <a:lnSpc>
                <a:spcPct val="107000"/>
              </a:lnSpc>
            </a:pPr>
            <a:r>
              <a:rPr lang="ru-RU" sz="2000" b="1" kern="100" dirty="0">
                <a:solidFill>
                  <a:srgbClr val="C00000"/>
                </a:solidFill>
                <a:effectLst/>
                <a:latin typeface="Bookman Old Style" panose="02050604050505020204" pitchFamily="18" charset="0"/>
                <a:ea typeface="Calibri" panose="020F0502020204030204" pitchFamily="34" charset="0"/>
                <a:cs typeface="Times New Roman" panose="02020603050405020304" pitchFamily="18" charset="0"/>
              </a:rPr>
              <a:t>и пути ее реализации</a:t>
            </a:r>
            <a:endParaRPr lang="ru-RU" sz="1600" kern="100" dirty="0">
              <a:solidFill>
                <a:srgbClr val="C00000"/>
              </a:solidFill>
              <a:effectLst/>
              <a:latin typeface="Bookman Old Style" panose="02050604050505020204" pitchFamily="18" charset="0"/>
              <a:ea typeface="Calibri" panose="020F0502020204030204" pitchFamily="34" charset="0"/>
              <a:cs typeface="Times New Roman" panose="02020603050405020304" pitchFamily="18" charset="0"/>
            </a:endParaRPr>
          </a:p>
        </p:txBody>
      </p:sp>
      <p:graphicFrame>
        <p:nvGraphicFramePr>
          <p:cNvPr id="4" name="Таблица 3">
            <a:extLst>
              <a:ext uri="{FF2B5EF4-FFF2-40B4-BE49-F238E27FC236}">
                <a16:creationId xmlns:a16="http://schemas.microsoft.com/office/drawing/2014/main" id="{38FEF7F2-BAFE-A142-F846-DC16A719F81F}"/>
              </a:ext>
            </a:extLst>
          </p:cNvPr>
          <p:cNvGraphicFramePr>
            <a:graphicFrameLocks noGrp="1"/>
          </p:cNvGraphicFramePr>
          <p:nvPr>
            <p:extLst>
              <p:ext uri="{D42A27DB-BD31-4B8C-83A1-F6EECF244321}">
                <p14:modId xmlns:p14="http://schemas.microsoft.com/office/powerpoint/2010/main" val="3048025770"/>
              </p:ext>
            </p:extLst>
          </p:nvPr>
        </p:nvGraphicFramePr>
        <p:xfrm>
          <a:off x="404037" y="1002557"/>
          <a:ext cx="9239692" cy="5664057"/>
        </p:xfrm>
        <a:graphic>
          <a:graphicData uri="http://schemas.openxmlformats.org/drawingml/2006/table">
            <a:tbl>
              <a:tblPr firstRow="1" firstCol="1" bandRow="1">
                <a:tableStyleId>{72833802-FEF1-4C79-8D5D-14CF1EAF98D9}</a:tableStyleId>
              </a:tblPr>
              <a:tblGrid>
                <a:gridCol w="1211764">
                  <a:extLst>
                    <a:ext uri="{9D8B030D-6E8A-4147-A177-3AD203B41FA5}">
                      <a16:colId xmlns:a16="http://schemas.microsoft.com/office/drawing/2014/main" val="2619670450"/>
                    </a:ext>
                  </a:extLst>
                </a:gridCol>
                <a:gridCol w="3690370">
                  <a:extLst>
                    <a:ext uri="{9D8B030D-6E8A-4147-A177-3AD203B41FA5}">
                      <a16:colId xmlns:a16="http://schemas.microsoft.com/office/drawing/2014/main" val="3659932632"/>
                    </a:ext>
                  </a:extLst>
                </a:gridCol>
                <a:gridCol w="2244516">
                  <a:extLst>
                    <a:ext uri="{9D8B030D-6E8A-4147-A177-3AD203B41FA5}">
                      <a16:colId xmlns:a16="http://schemas.microsoft.com/office/drawing/2014/main" val="3904337193"/>
                    </a:ext>
                  </a:extLst>
                </a:gridCol>
                <a:gridCol w="2093042">
                  <a:extLst>
                    <a:ext uri="{9D8B030D-6E8A-4147-A177-3AD203B41FA5}">
                      <a16:colId xmlns:a16="http://schemas.microsoft.com/office/drawing/2014/main" val="3656751541"/>
                    </a:ext>
                  </a:extLst>
                </a:gridCol>
              </a:tblGrid>
              <a:tr h="313039">
                <a:tc>
                  <a:txBody>
                    <a:bodyPr/>
                    <a:lstStyle/>
                    <a:p>
                      <a:pPr algn="ctr">
                        <a:lnSpc>
                          <a:spcPct val="107000"/>
                        </a:lnSpc>
                        <a:spcAft>
                          <a:spcPts val="800"/>
                        </a:spcAft>
                      </a:pPr>
                      <a:r>
                        <a:rPr lang="ru-RU" sz="1100" kern="100">
                          <a:effectLst/>
                          <a:latin typeface="Bookman Old Style" panose="02050604050505020204" pitchFamily="18" charset="0"/>
                        </a:rPr>
                        <a:t>Направление</a:t>
                      </a:r>
                      <a:endParaRPr lang="ru-RU" sz="1100" kern="100">
                        <a:effectLst/>
                        <a:latin typeface="Bookman Old Style" panose="02050604050505020204" pitchFamily="18" charset="0"/>
                        <a:ea typeface="Calibri" panose="020F0502020204030204" pitchFamily="34" charset="0"/>
                        <a:cs typeface="Times New Roman" panose="02020603050405020304" pitchFamily="18" charset="0"/>
                      </a:endParaRPr>
                    </a:p>
                  </a:txBody>
                  <a:tcPr marL="17629" marR="17629" marT="0" marB="0" anchor="ctr"/>
                </a:tc>
                <a:tc>
                  <a:txBody>
                    <a:bodyPr/>
                    <a:lstStyle/>
                    <a:p>
                      <a:pPr algn="ctr">
                        <a:lnSpc>
                          <a:spcPct val="107000"/>
                        </a:lnSpc>
                        <a:spcAft>
                          <a:spcPts val="800"/>
                        </a:spcAft>
                      </a:pPr>
                      <a:r>
                        <a:rPr lang="ru-RU" sz="1100" kern="100">
                          <a:effectLst/>
                          <a:latin typeface="Bookman Old Style" panose="02050604050505020204" pitchFamily="18" charset="0"/>
                        </a:rPr>
                        <a:t>Задачи</a:t>
                      </a:r>
                      <a:endParaRPr lang="ru-RU" sz="1100" kern="100">
                        <a:effectLst/>
                        <a:latin typeface="Bookman Old Style" panose="02050604050505020204" pitchFamily="18" charset="0"/>
                        <a:ea typeface="Calibri" panose="020F0502020204030204" pitchFamily="34" charset="0"/>
                        <a:cs typeface="Times New Roman" panose="02020603050405020304" pitchFamily="18" charset="0"/>
                      </a:endParaRPr>
                    </a:p>
                  </a:txBody>
                  <a:tcPr marL="17629" marR="17629" marT="0" marB="0" anchor="ctr"/>
                </a:tc>
                <a:tc>
                  <a:txBody>
                    <a:bodyPr/>
                    <a:lstStyle/>
                    <a:p>
                      <a:pPr algn="ctr">
                        <a:lnSpc>
                          <a:spcPct val="107000"/>
                        </a:lnSpc>
                        <a:spcAft>
                          <a:spcPts val="800"/>
                        </a:spcAft>
                      </a:pPr>
                      <a:r>
                        <a:rPr lang="ru-RU" sz="1100" kern="100">
                          <a:effectLst/>
                          <a:latin typeface="Bookman Old Style" panose="02050604050505020204" pitchFamily="18" charset="0"/>
                        </a:rPr>
                        <a:t>Формы работы</a:t>
                      </a:r>
                      <a:endParaRPr lang="ru-RU" sz="1100" kern="100">
                        <a:effectLst/>
                        <a:latin typeface="Bookman Old Style" panose="02050604050505020204" pitchFamily="18" charset="0"/>
                        <a:ea typeface="Calibri" panose="020F0502020204030204" pitchFamily="34" charset="0"/>
                        <a:cs typeface="Times New Roman" panose="02020603050405020304" pitchFamily="18" charset="0"/>
                      </a:endParaRPr>
                    </a:p>
                  </a:txBody>
                  <a:tcPr marL="17629" marR="17629" marT="0" marB="0" anchor="ctr"/>
                </a:tc>
                <a:tc>
                  <a:txBody>
                    <a:bodyPr/>
                    <a:lstStyle/>
                    <a:p>
                      <a:pPr algn="ctr">
                        <a:lnSpc>
                          <a:spcPct val="107000"/>
                        </a:lnSpc>
                        <a:spcAft>
                          <a:spcPts val="800"/>
                        </a:spcAft>
                      </a:pPr>
                      <a:r>
                        <a:rPr lang="ru-RU" sz="1100" kern="100" dirty="0">
                          <a:effectLst/>
                          <a:latin typeface="Bookman Old Style" panose="02050604050505020204" pitchFamily="18" charset="0"/>
                        </a:rPr>
                        <a:t>Ожидаемый результат</a:t>
                      </a:r>
                      <a:endParaRPr lang="ru-RU" sz="1100" kern="100" dirty="0">
                        <a:effectLst/>
                        <a:latin typeface="Bookman Old Style" panose="02050604050505020204" pitchFamily="18" charset="0"/>
                        <a:ea typeface="Calibri" panose="020F0502020204030204" pitchFamily="34" charset="0"/>
                        <a:cs typeface="Times New Roman" panose="02020603050405020304" pitchFamily="18" charset="0"/>
                      </a:endParaRPr>
                    </a:p>
                  </a:txBody>
                  <a:tcPr marL="17629" marR="17629" marT="0" marB="0" anchor="ctr"/>
                </a:tc>
                <a:extLst>
                  <a:ext uri="{0D108BD9-81ED-4DB2-BD59-A6C34878D82A}">
                    <a16:rowId xmlns:a16="http://schemas.microsoft.com/office/drawing/2014/main" val="4284648916"/>
                  </a:ext>
                </a:extLst>
              </a:tr>
              <a:tr h="767938">
                <a:tc>
                  <a:txBody>
                    <a:bodyPr/>
                    <a:lstStyle/>
                    <a:p>
                      <a:pPr algn="ctr">
                        <a:lnSpc>
                          <a:spcPct val="100000"/>
                        </a:lnSpc>
                        <a:spcAft>
                          <a:spcPts val="0"/>
                        </a:spcAft>
                      </a:pPr>
                      <a:r>
                        <a:rPr lang="ru-RU" sz="1000" kern="100" baseline="0" dirty="0">
                          <a:solidFill>
                            <a:srgbClr val="C00000"/>
                          </a:solidFill>
                          <a:effectLst/>
                          <a:latin typeface="Bookman Old Style" panose="02050604050505020204" pitchFamily="18" charset="0"/>
                        </a:rPr>
                        <a:t>Познавательное</a:t>
                      </a:r>
                      <a:endParaRPr lang="ru-RU" sz="1000" kern="100" baseline="0" dirty="0">
                        <a:solidFill>
                          <a:srgbClr val="C00000"/>
                        </a:solidFill>
                        <a:effectLst/>
                        <a:latin typeface="Bookman Old Style" panose="02050604050505020204" pitchFamily="18" charset="0"/>
                        <a:ea typeface="Calibri" panose="020F0502020204030204" pitchFamily="34" charset="0"/>
                        <a:cs typeface="Times New Roman" panose="02020603050405020304" pitchFamily="18" charset="0"/>
                      </a:endParaRPr>
                    </a:p>
                  </a:txBody>
                  <a:tcPr marL="17629" marR="17629" marT="0" marB="0" anchor="ctr">
                    <a:solidFill>
                      <a:schemeClr val="accent4">
                        <a:lumMod val="20000"/>
                        <a:lumOff val="80000"/>
                      </a:schemeClr>
                    </a:solidFill>
                  </a:tcPr>
                </a:tc>
                <a:tc>
                  <a:txBody>
                    <a:bodyPr/>
                    <a:lstStyle/>
                    <a:p>
                      <a:pPr algn="ctr">
                        <a:lnSpc>
                          <a:spcPct val="100000"/>
                        </a:lnSpc>
                        <a:spcAft>
                          <a:spcPts val="0"/>
                        </a:spcAft>
                      </a:pPr>
                      <a:r>
                        <a:rPr lang="ru-RU" sz="1050" kern="100" dirty="0">
                          <a:solidFill>
                            <a:srgbClr val="002060"/>
                          </a:solidFill>
                          <a:effectLst/>
                          <a:latin typeface="Bookman Old Style" panose="02050604050505020204" pitchFamily="18" charset="0"/>
                        </a:rPr>
                        <a:t>Расширение знаний детей и подростков об окружающем мире; удовлетворение потребности ребенка в</a:t>
                      </a:r>
                    </a:p>
                    <a:p>
                      <a:pPr algn="ctr">
                        <a:lnSpc>
                          <a:spcPct val="100000"/>
                        </a:lnSpc>
                        <a:spcAft>
                          <a:spcPts val="0"/>
                        </a:spcAft>
                      </a:pPr>
                      <a:r>
                        <a:rPr lang="ru-RU" sz="1050" kern="100" dirty="0">
                          <a:solidFill>
                            <a:srgbClr val="002060"/>
                          </a:solidFill>
                          <a:effectLst/>
                          <a:latin typeface="Bookman Old Style" panose="02050604050505020204" pitchFamily="18" charset="0"/>
                        </a:rPr>
                        <a:t>реализации своих знаний и умений.</a:t>
                      </a:r>
                      <a:endParaRPr lang="ru-RU" sz="1050" kern="100" dirty="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endParaRPr>
                    </a:p>
                  </a:txBody>
                  <a:tcPr marL="17629" marR="17629" marT="0" marB="0" anchor="ctr">
                    <a:solidFill>
                      <a:schemeClr val="bg1"/>
                    </a:solidFill>
                  </a:tcPr>
                </a:tc>
                <a:tc>
                  <a:txBody>
                    <a:bodyPr/>
                    <a:lstStyle/>
                    <a:p>
                      <a:pPr algn="ctr">
                        <a:lnSpc>
                          <a:spcPct val="100000"/>
                        </a:lnSpc>
                        <a:spcAft>
                          <a:spcPts val="0"/>
                        </a:spcAft>
                      </a:pPr>
                      <a:r>
                        <a:rPr lang="ru-RU" sz="1050" kern="100" dirty="0">
                          <a:solidFill>
                            <a:srgbClr val="002060"/>
                          </a:solidFill>
                          <a:effectLst/>
                          <a:latin typeface="Bookman Old Style" panose="02050604050505020204" pitchFamily="18" charset="0"/>
                        </a:rPr>
                        <a:t>Экскурсии, беседы, викторины, квесты</a:t>
                      </a:r>
                      <a:endParaRPr lang="ru-RU" sz="1050" kern="100" dirty="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endParaRPr>
                    </a:p>
                  </a:txBody>
                  <a:tcPr marL="17629" marR="17629" marT="0" marB="0" anchor="ctr">
                    <a:solidFill>
                      <a:schemeClr val="bg1"/>
                    </a:solidFill>
                  </a:tcPr>
                </a:tc>
                <a:tc>
                  <a:txBody>
                    <a:bodyPr/>
                    <a:lstStyle/>
                    <a:p>
                      <a:pPr algn="ctr">
                        <a:lnSpc>
                          <a:spcPct val="100000"/>
                        </a:lnSpc>
                        <a:spcAft>
                          <a:spcPts val="0"/>
                        </a:spcAft>
                      </a:pPr>
                      <a:r>
                        <a:rPr lang="ru-RU" sz="1050" kern="100">
                          <a:solidFill>
                            <a:srgbClr val="002060"/>
                          </a:solidFill>
                          <a:effectLst/>
                          <a:latin typeface="Bookman Old Style" panose="02050604050505020204" pitchFamily="18" charset="0"/>
                        </a:rPr>
                        <a:t>Личность, свободно</a:t>
                      </a:r>
                    </a:p>
                    <a:p>
                      <a:pPr algn="ctr">
                        <a:lnSpc>
                          <a:spcPct val="100000"/>
                        </a:lnSpc>
                        <a:spcAft>
                          <a:spcPts val="0"/>
                        </a:spcAft>
                      </a:pPr>
                      <a:r>
                        <a:rPr lang="ru-RU" sz="1050" kern="100">
                          <a:solidFill>
                            <a:srgbClr val="002060"/>
                          </a:solidFill>
                          <a:effectLst/>
                          <a:latin typeface="Bookman Old Style" panose="02050604050505020204" pitchFamily="18" charset="0"/>
                        </a:rPr>
                        <a:t>общающаяся со старшими и сверстниками</a:t>
                      </a:r>
                      <a:endParaRPr lang="ru-RU" sz="1050" kern="10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endParaRPr>
                    </a:p>
                  </a:txBody>
                  <a:tcPr marL="17629" marR="17629" marT="0" marB="0" anchor="ctr">
                    <a:solidFill>
                      <a:schemeClr val="bg1"/>
                    </a:solidFill>
                  </a:tcPr>
                </a:tc>
                <a:extLst>
                  <a:ext uri="{0D108BD9-81ED-4DB2-BD59-A6C34878D82A}">
                    <a16:rowId xmlns:a16="http://schemas.microsoft.com/office/drawing/2014/main" val="931585595"/>
                  </a:ext>
                </a:extLst>
              </a:tr>
              <a:tr h="959920">
                <a:tc>
                  <a:txBody>
                    <a:bodyPr/>
                    <a:lstStyle/>
                    <a:p>
                      <a:pPr algn="ctr">
                        <a:lnSpc>
                          <a:spcPct val="100000"/>
                        </a:lnSpc>
                        <a:spcAft>
                          <a:spcPts val="0"/>
                        </a:spcAft>
                      </a:pPr>
                      <a:r>
                        <a:rPr lang="ru-RU" sz="1000" kern="100" baseline="0" dirty="0">
                          <a:solidFill>
                            <a:srgbClr val="C00000"/>
                          </a:solidFill>
                          <a:effectLst/>
                          <a:latin typeface="Bookman Old Style" panose="02050604050505020204" pitchFamily="18" charset="0"/>
                        </a:rPr>
                        <a:t>Спортивно-оздоровительное</a:t>
                      </a:r>
                      <a:endParaRPr lang="ru-RU" sz="1000" kern="100" baseline="0" dirty="0">
                        <a:solidFill>
                          <a:srgbClr val="C00000"/>
                        </a:solidFill>
                        <a:effectLst/>
                        <a:latin typeface="Bookman Old Style" panose="02050604050505020204" pitchFamily="18" charset="0"/>
                        <a:ea typeface="Calibri" panose="020F0502020204030204" pitchFamily="34" charset="0"/>
                        <a:cs typeface="Times New Roman" panose="02020603050405020304" pitchFamily="18" charset="0"/>
                      </a:endParaRPr>
                    </a:p>
                  </a:txBody>
                  <a:tcPr marL="17629" marR="17629" marT="0" marB="0" anchor="ctr">
                    <a:solidFill>
                      <a:schemeClr val="accent4">
                        <a:lumMod val="20000"/>
                        <a:lumOff val="80000"/>
                      </a:schemeClr>
                    </a:solidFill>
                  </a:tcPr>
                </a:tc>
                <a:tc>
                  <a:txBody>
                    <a:bodyPr/>
                    <a:lstStyle/>
                    <a:p>
                      <a:pPr algn="ctr">
                        <a:lnSpc>
                          <a:spcPct val="100000"/>
                        </a:lnSpc>
                        <a:spcAft>
                          <a:spcPts val="0"/>
                        </a:spcAft>
                      </a:pPr>
                      <a:r>
                        <a:rPr lang="ru-RU" sz="1050" kern="100" dirty="0">
                          <a:solidFill>
                            <a:srgbClr val="002060"/>
                          </a:solidFill>
                          <a:effectLst/>
                          <a:latin typeface="Bookman Old Style" panose="02050604050505020204" pitchFamily="18" charset="0"/>
                        </a:rPr>
                        <a:t>Вовлечение детей в различные формы физкультурно-оздоровительной работы; выработка и укрепление гигиенических навыков; расширение знаний об охране здоровья.</a:t>
                      </a:r>
                      <a:endParaRPr lang="ru-RU" sz="1050" kern="100" dirty="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endParaRPr>
                    </a:p>
                  </a:txBody>
                  <a:tcPr marL="17629" marR="17629" marT="0" marB="0" anchor="ctr">
                    <a:solidFill>
                      <a:schemeClr val="bg1"/>
                    </a:solidFill>
                  </a:tcPr>
                </a:tc>
                <a:tc>
                  <a:txBody>
                    <a:bodyPr/>
                    <a:lstStyle/>
                    <a:p>
                      <a:pPr algn="ctr">
                        <a:lnSpc>
                          <a:spcPct val="100000"/>
                        </a:lnSpc>
                        <a:spcAft>
                          <a:spcPts val="0"/>
                        </a:spcAft>
                      </a:pPr>
                      <a:r>
                        <a:rPr lang="ru-RU" sz="1050" kern="100" dirty="0">
                          <a:solidFill>
                            <a:srgbClr val="002060"/>
                          </a:solidFill>
                          <a:effectLst/>
                          <a:latin typeface="Bookman Old Style" panose="02050604050505020204" pitchFamily="18" charset="0"/>
                        </a:rPr>
                        <a:t>Утренняя зарядка, спортивные игры на свежем воздухе, подвижные игры, эстафеты, ежедневные минутки </a:t>
                      </a:r>
                      <a:r>
                        <a:rPr lang="ru-RU" sz="1050" kern="100" dirty="0" smtClean="0">
                          <a:solidFill>
                            <a:srgbClr val="002060"/>
                          </a:solidFill>
                          <a:effectLst/>
                          <a:latin typeface="Bookman Old Style" panose="02050604050505020204" pitchFamily="18" charset="0"/>
                        </a:rPr>
                        <a:t>здоровья, ЛФК,</a:t>
                      </a:r>
                      <a:r>
                        <a:rPr lang="ru-RU" sz="1050" kern="100" baseline="0" dirty="0" smtClean="0">
                          <a:solidFill>
                            <a:srgbClr val="002060"/>
                          </a:solidFill>
                          <a:effectLst/>
                          <a:latin typeface="Bookman Old Style" panose="02050604050505020204" pitchFamily="18" charset="0"/>
                        </a:rPr>
                        <a:t> бассейн</a:t>
                      </a:r>
                      <a:endParaRPr lang="ru-RU" sz="1050" kern="100" dirty="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endParaRPr>
                    </a:p>
                  </a:txBody>
                  <a:tcPr marL="17629" marR="17629" marT="0" marB="0" anchor="ctr">
                    <a:solidFill>
                      <a:schemeClr val="bg1"/>
                    </a:solidFill>
                  </a:tcPr>
                </a:tc>
                <a:tc>
                  <a:txBody>
                    <a:bodyPr/>
                    <a:lstStyle/>
                    <a:p>
                      <a:pPr algn="ctr">
                        <a:lnSpc>
                          <a:spcPct val="100000"/>
                        </a:lnSpc>
                        <a:spcAft>
                          <a:spcPts val="0"/>
                        </a:spcAft>
                      </a:pPr>
                      <a:r>
                        <a:rPr lang="ru-RU" sz="1050" kern="100">
                          <a:solidFill>
                            <a:srgbClr val="002060"/>
                          </a:solidFill>
                          <a:effectLst/>
                          <a:latin typeface="Bookman Old Style" panose="02050604050505020204" pitchFamily="18" charset="0"/>
                        </a:rPr>
                        <a:t>Социально-активная личность, физически и психически здоровая, обладающая духовно-нравственными качествами</a:t>
                      </a:r>
                      <a:endParaRPr lang="ru-RU" sz="1050" kern="10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endParaRPr>
                    </a:p>
                  </a:txBody>
                  <a:tcPr marL="17629" marR="17629" marT="0" marB="0" anchor="ctr">
                    <a:solidFill>
                      <a:schemeClr val="bg1"/>
                    </a:solidFill>
                  </a:tcPr>
                </a:tc>
                <a:extLst>
                  <a:ext uri="{0D108BD9-81ED-4DB2-BD59-A6C34878D82A}">
                    <a16:rowId xmlns:a16="http://schemas.microsoft.com/office/drawing/2014/main" val="1601503250"/>
                  </a:ext>
                </a:extLst>
              </a:tr>
              <a:tr h="1520772">
                <a:tc>
                  <a:txBody>
                    <a:bodyPr/>
                    <a:lstStyle/>
                    <a:p>
                      <a:pPr algn="ctr">
                        <a:lnSpc>
                          <a:spcPct val="100000"/>
                        </a:lnSpc>
                        <a:spcAft>
                          <a:spcPts val="0"/>
                        </a:spcAft>
                      </a:pPr>
                      <a:r>
                        <a:rPr lang="ru-RU" sz="1000" kern="100" baseline="0" dirty="0">
                          <a:solidFill>
                            <a:srgbClr val="C00000"/>
                          </a:solidFill>
                          <a:effectLst/>
                          <a:latin typeface="Bookman Old Style" panose="02050604050505020204" pitchFamily="18" charset="0"/>
                        </a:rPr>
                        <a:t>Патриотическое </a:t>
                      </a:r>
                      <a:endParaRPr lang="ru-RU" sz="1000" kern="100" baseline="0" dirty="0">
                        <a:solidFill>
                          <a:srgbClr val="C00000"/>
                        </a:solidFill>
                        <a:effectLst/>
                        <a:latin typeface="Bookman Old Style" panose="02050604050505020204" pitchFamily="18" charset="0"/>
                        <a:ea typeface="Calibri" panose="020F0502020204030204" pitchFamily="34" charset="0"/>
                        <a:cs typeface="Times New Roman" panose="02020603050405020304" pitchFamily="18" charset="0"/>
                      </a:endParaRPr>
                    </a:p>
                  </a:txBody>
                  <a:tcPr marL="17629" marR="17629" marT="0" marB="0" anchor="ctr">
                    <a:solidFill>
                      <a:schemeClr val="accent4">
                        <a:lumMod val="20000"/>
                        <a:lumOff val="80000"/>
                      </a:schemeClr>
                    </a:solidFill>
                  </a:tcPr>
                </a:tc>
                <a:tc>
                  <a:txBody>
                    <a:bodyPr/>
                    <a:lstStyle/>
                    <a:p>
                      <a:pPr algn="ctr">
                        <a:lnSpc>
                          <a:spcPct val="100000"/>
                        </a:lnSpc>
                        <a:spcAft>
                          <a:spcPts val="0"/>
                        </a:spcAft>
                      </a:pPr>
                      <a:r>
                        <a:rPr lang="ru-RU" sz="1050" kern="100" dirty="0">
                          <a:solidFill>
                            <a:srgbClr val="002060"/>
                          </a:solidFill>
                          <a:effectLst/>
                          <a:latin typeface="Bookman Old Style" panose="02050604050505020204" pitchFamily="18" charset="0"/>
                        </a:rPr>
                        <a:t>Воспитание школьников гражданами своей Родины, знающими и уважающими свои корни, культуру, традиции своей семьи, школы, родного края; от воспитания любви к родной школе и отчему дому к формированию гражданского самосознания, ответственности за судьбу Родины; приобщение к духовным ценностям российской истории.</a:t>
                      </a:r>
                      <a:endParaRPr lang="ru-RU" sz="1050" kern="100" dirty="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endParaRPr>
                    </a:p>
                  </a:txBody>
                  <a:tcPr marL="17629" marR="17629" marT="0" marB="0" anchor="ctr">
                    <a:solidFill>
                      <a:schemeClr val="bg1"/>
                    </a:solidFill>
                  </a:tcPr>
                </a:tc>
                <a:tc>
                  <a:txBody>
                    <a:bodyPr/>
                    <a:lstStyle/>
                    <a:p>
                      <a:pPr algn="ctr">
                        <a:lnSpc>
                          <a:spcPct val="100000"/>
                        </a:lnSpc>
                        <a:spcAft>
                          <a:spcPts val="0"/>
                        </a:spcAft>
                      </a:pPr>
                      <a:r>
                        <a:rPr lang="ru-RU" sz="1050" kern="100" dirty="0">
                          <a:solidFill>
                            <a:srgbClr val="002060"/>
                          </a:solidFill>
                          <a:effectLst/>
                          <a:latin typeface="Bookman Old Style" panose="02050604050505020204" pitchFamily="18" charset="0"/>
                        </a:rPr>
                        <a:t>Флешмобы, посещение, отрядные часы, расширяющие кругозор детей, помогающие ребенку осмыслить свое место в природе и усвоить такие ценности как «Отечество», «Семья»</a:t>
                      </a:r>
                      <a:endParaRPr lang="ru-RU" sz="1050" kern="100" dirty="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endParaRPr>
                    </a:p>
                  </a:txBody>
                  <a:tcPr marL="17629" marR="17629" marT="0" marB="0" anchor="ctr">
                    <a:solidFill>
                      <a:schemeClr val="bg1"/>
                    </a:solidFill>
                  </a:tcPr>
                </a:tc>
                <a:tc>
                  <a:txBody>
                    <a:bodyPr/>
                    <a:lstStyle/>
                    <a:p>
                      <a:pPr algn="ctr">
                        <a:lnSpc>
                          <a:spcPct val="100000"/>
                        </a:lnSpc>
                        <a:spcAft>
                          <a:spcPts val="0"/>
                        </a:spcAft>
                      </a:pPr>
                      <a:r>
                        <a:rPr lang="ru-RU" sz="1050" kern="100" dirty="0">
                          <a:solidFill>
                            <a:srgbClr val="002060"/>
                          </a:solidFill>
                          <a:effectLst/>
                          <a:latin typeface="Bookman Old Style" panose="02050604050505020204" pitchFamily="18" charset="0"/>
                        </a:rPr>
                        <a:t>Личность, любящая свою большую и малую родину, готовая защищать интересы своего Отечества</a:t>
                      </a:r>
                      <a:endParaRPr lang="ru-RU" sz="1050" kern="100" dirty="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endParaRPr>
                    </a:p>
                  </a:txBody>
                  <a:tcPr marL="17629" marR="17629" marT="0" marB="0" anchor="ctr">
                    <a:solidFill>
                      <a:schemeClr val="bg1"/>
                    </a:solidFill>
                  </a:tcPr>
                </a:tc>
                <a:extLst>
                  <a:ext uri="{0D108BD9-81ED-4DB2-BD59-A6C34878D82A}">
                    <a16:rowId xmlns:a16="http://schemas.microsoft.com/office/drawing/2014/main" val="4243565002"/>
                  </a:ext>
                </a:extLst>
              </a:tr>
              <a:tr h="950483">
                <a:tc>
                  <a:txBody>
                    <a:bodyPr/>
                    <a:lstStyle/>
                    <a:p>
                      <a:pPr algn="ctr">
                        <a:lnSpc>
                          <a:spcPct val="100000"/>
                        </a:lnSpc>
                        <a:spcAft>
                          <a:spcPts val="0"/>
                        </a:spcAft>
                      </a:pPr>
                      <a:r>
                        <a:rPr lang="ru-RU" sz="1000" kern="100" baseline="0" dirty="0">
                          <a:solidFill>
                            <a:srgbClr val="C00000"/>
                          </a:solidFill>
                          <a:effectLst/>
                          <a:latin typeface="Bookman Old Style" panose="02050604050505020204" pitchFamily="18" charset="0"/>
                        </a:rPr>
                        <a:t>Досуговое</a:t>
                      </a:r>
                      <a:endParaRPr lang="ru-RU" sz="1000" kern="100" baseline="0" dirty="0">
                        <a:solidFill>
                          <a:srgbClr val="C00000"/>
                        </a:solidFill>
                        <a:effectLst/>
                        <a:latin typeface="Bookman Old Style" panose="02050604050505020204" pitchFamily="18" charset="0"/>
                        <a:ea typeface="Calibri" panose="020F0502020204030204" pitchFamily="34" charset="0"/>
                        <a:cs typeface="Times New Roman" panose="02020603050405020304" pitchFamily="18" charset="0"/>
                      </a:endParaRPr>
                    </a:p>
                  </a:txBody>
                  <a:tcPr marL="17629" marR="17629" marT="0" marB="0" anchor="ctr">
                    <a:solidFill>
                      <a:schemeClr val="accent4">
                        <a:lumMod val="20000"/>
                        <a:lumOff val="80000"/>
                      </a:schemeClr>
                    </a:solidFill>
                  </a:tcPr>
                </a:tc>
                <a:tc>
                  <a:txBody>
                    <a:bodyPr/>
                    <a:lstStyle/>
                    <a:p>
                      <a:pPr algn="ctr">
                        <a:lnSpc>
                          <a:spcPct val="100000"/>
                        </a:lnSpc>
                        <a:spcAft>
                          <a:spcPts val="0"/>
                        </a:spcAft>
                      </a:pPr>
                      <a:r>
                        <a:rPr lang="ru-RU" sz="1050" kern="100" dirty="0">
                          <a:solidFill>
                            <a:srgbClr val="002060"/>
                          </a:solidFill>
                          <a:effectLst/>
                          <a:latin typeface="Bookman Old Style" panose="02050604050505020204" pitchFamily="18" charset="0"/>
                        </a:rPr>
                        <a:t>Вовлечь как можно больше ребят в различные формы организации досуга; организовать деятельность творческих мастерских.</a:t>
                      </a:r>
                      <a:endParaRPr lang="ru-RU" sz="1050" kern="100" dirty="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endParaRPr>
                    </a:p>
                  </a:txBody>
                  <a:tcPr marL="17629" marR="17629" marT="0" marB="0" anchor="ctr">
                    <a:solidFill>
                      <a:schemeClr val="bg1"/>
                    </a:solidFill>
                  </a:tcPr>
                </a:tc>
                <a:tc>
                  <a:txBody>
                    <a:bodyPr/>
                    <a:lstStyle/>
                    <a:p>
                      <a:pPr algn="ctr">
                        <a:lnSpc>
                          <a:spcPct val="100000"/>
                        </a:lnSpc>
                        <a:spcAft>
                          <a:spcPts val="0"/>
                        </a:spcAft>
                      </a:pPr>
                      <a:r>
                        <a:rPr lang="ru-RU" sz="1050" kern="100" dirty="0">
                          <a:solidFill>
                            <a:srgbClr val="002060"/>
                          </a:solidFill>
                          <a:effectLst/>
                          <a:latin typeface="Bookman Old Style" panose="02050604050505020204" pitchFamily="18" charset="0"/>
                        </a:rPr>
                        <a:t>Мероприятия различной направленности, игры, праздники, конкурсы, тематические сборы и линейки.</a:t>
                      </a:r>
                      <a:endParaRPr lang="ru-RU" sz="1050" kern="100" dirty="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endParaRPr>
                    </a:p>
                  </a:txBody>
                  <a:tcPr marL="17629" marR="17629" marT="0" marB="0" anchor="ctr">
                    <a:solidFill>
                      <a:schemeClr val="bg1"/>
                    </a:solidFill>
                  </a:tcPr>
                </a:tc>
                <a:tc>
                  <a:txBody>
                    <a:bodyPr/>
                    <a:lstStyle/>
                    <a:p>
                      <a:pPr algn="ctr">
                        <a:lnSpc>
                          <a:spcPct val="100000"/>
                        </a:lnSpc>
                        <a:spcAft>
                          <a:spcPts val="0"/>
                        </a:spcAft>
                      </a:pPr>
                      <a:r>
                        <a:rPr lang="ru-RU" sz="1050" kern="100" dirty="0">
                          <a:solidFill>
                            <a:srgbClr val="002060"/>
                          </a:solidFill>
                          <a:effectLst/>
                          <a:latin typeface="Bookman Old Style" panose="02050604050505020204" pitchFamily="18" charset="0"/>
                        </a:rPr>
                        <a:t>Личность, творчески проводящая свободное время.</a:t>
                      </a:r>
                      <a:endParaRPr lang="ru-RU" sz="1050" kern="100" dirty="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endParaRPr>
                    </a:p>
                  </a:txBody>
                  <a:tcPr marL="17629" marR="17629" marT="0" marB="0" anchor="ctr">
                    <a:solidFill>
                      <a:schemeClr val="bg1"/>
                    </a:solidFill>
                  </a:tcPr>
                </a:tc>
                <a:extLst>
                  <a:ext uri="{0D108BD9-81ED-4DB2-BD59-A6C34878D82A}">
                    <a16:rowId xmlns:a16="http://schemas.microsoft.com/office/drawing/2014/main" val="1117213446"/>
                  </a:ext>
                </a:extLst>
              </a:tr>
              <a:tr h="1151905">
                <a:tc>
                  <a:txBody>
                    <a:bodyPr/>
                    <a:lstStyle/>
                    <a:p>
                      <a:pPr algn="ctr">
                        <a:lnSpc>
                          <a:spcPct val="100000"/>
                        </a:lnSpc>
                        <a:spcAft>
                          <a:spcPts val="0"/>
                        </a:spcAft>
                      </a:pPr>
                      <a:r>
                        <a:rPr lang="ru-RU" sz="1000" kern="100" baseline="0" dirty="0">
                          <a:solidFill>
                            <a:srgbClr val="C00000"/>
                          </a:solidFill>
                          <a:effectLst/>
                          <a:latin typeface="Bookman Old Style" panose="02050604050505020204" pitchFamily="18" charset="0"/>
                        </a:rPr>
                        <a:t>Художественно-эстетическое</a:t>
                      </a:r>
                      <a:endParaRPr lang="ru-RU" sz="1000" kern="100" baseline="0" dirty="0">
                        <a:solidFill>
                          <a:srgbClr val="C00000"/>
                        </a:solidFill>
                        <a:effectLst/>
                        <a:latin typeface="Bookman Old Style" panose="02050604050505020204" pitchFamily="18" charset="0"/>
                        <a:ea typeface="Calibri" panose="020F0502020204030204" pitchFamily="34" charset="0"/>
                        <a:cs typeface="Times New Roman" panose="02020603050405020304" pitchFamily="18" charset="0"/>
                      </a:endParaRPr>
                    </a:p>
                  </a:txBody>
                  <a:tcPr marL="17629" marR="17629" marT="0" marB="0" anchor="ctr">
                    <a:solidFill>
                      <a:schemeClr val="accent4">
                        <a:lumMod val="20000"/>
                        <a:lumOff val="80000"/>
                      </a:schemeClr>
                    </a:solidFill>
                  </a:tcPr>
                </a:tc>
                <a:tc>
                  <a:txBody>
                    <a:bodyPr/>
                    <a:lstStyle/>
                    <a:p>
                      <a:pPr algn="ctr">
                        <a:lnSpc>
                          <a:spcPct val="100000"/>
                        </a:lnSpc>
                        <a:spcAft>
                          <a:spcPts val="0"/>
                        </a:spcAft>
                      </a:pPr>
                      <a:r>
                        <a:rPr lang="ru-RU" sz="1050" kern="100" dirty="0">
                          <a:solidFill>
                            <a:srgbClr val="002060"/>
                          </a:solidFill>
                          <a:effectLst/>
                          <a:latin typeface="Bookman Old Style" panose="02050604050505020204" pitchFamily="18" charset="0"/>
                        </a:rPr>
                        <a:t>Приобщение детей к посильной и доступной деятельности в области искусства, воспитывая у них потребность, вносить элементы прекрасного в окружающую среду, свой быт; формирование художественно-эстетического вкуса, развитие творческих способностей детей.</a:t>
                      </a:r>
                      <a:endParaRPr lang="ru-RU" sz="1050" kern="100" dirty="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endParaRPr>
                    </a:p>
                  </a:txBody>
                  <a:tcPr marL="17629" marR="17629" marT="0" marB="0" anchor="ctr">
                    <a:solidFill>
                      <a:schemeClr val="bg1"/>
                    </a:solidFill>
                  </a:tcPr>
                </a:tc>
                <a:tc>
                  <a:txBody>
                    <a:bodyPr/>
                    <a:lstStyle/>
                    <a:p>
                      <a:pPr algn="ctr">
                        <a:lnSpc>
                          <a:spcPct val="100000"/>
                        </a:lnSpc>
                        <a:spcAft>
                          <a:spcPts val="0"/>
                        </a:spcAft>
                      </a:pPr>
                      <a:r>
                        <a:rPr lang="ru-RU" sz="1050" kern="100" dirty="0">
                          <a:solidFill>
                            <a:srgbClr val="002060"/>
                          </a:solidFill>
                          <a:effectLst/>
                          <a:latin typeface="Bookman Old Style" panose="02050604050505020204" pitchFamily="18" charset="0"/>
                        </a:rPr>
                        <a:t>Оформление отряда «Наш отрядный дом», конкурс рисунков, творческие конкурсы, игровые творческие программы, мастер-классы</a:t>
                      </a:r>
                      <a:endParaRPr lang="ru-RU" sz="1050" kern="100" dirty="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endParaRPr>
                    </a:p>
                  </a:txBody>
                  <a:tcPr marL="17629" marR="17629" marT="0" marB="0" anchor="ctr">
                    <a:solidFill>
                      <a:schemeClr val="bg1"/>
                    </a:solidFill>
                  </a:tcPr>
                </a:tc>
                <a:tc>
                  <a:txBody>
                    <a:bodyPr/>
                    <a:lstStyle/>
                    <a:p>
                      <a:pPr algn="ctr">
                        <a:lnSpc>
                          <a:spcPct val="100000"/>
                        </a:lnSpc>
                        <a:spcAft>
                          <a:spcPts val="0"/>
                        </a:spcAft>
                      </a:pPr>
                      <a:r>
                        <a:rPr lang="ru-RU" sz="1050" kern="100" dirty="0">
                          <a:solidFill>
                            <a:srgbClr val="002060"/>
                          </a:solidFill>
                          <a:effectLst/>
                          <a:latin typeface="Bookman Old Style" panose="02050604050505020204" pitchFamily="18" charset="0"/>
                        </a:rPr>
                        <a:t>Развитое чувство прекрасного, умение найти себя в творчестве, массовое участие в культурном досуге.</a:t>
                      </a:r>
                      <a:endParaRPr lang="ru-RU" sz="1050" kern="100" dirty="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endParaRPr>
                    </a:p>
                  </a:txBody>
                  <a:tcPr marL="17629" marR="17629" marT="0" marB="0" anchor="ctr">
                    <a:solidFill>
                      <a:schemeClr val="bg1"/>
                    </a:solidFill>
                  </a:tcPr>
                </a:tc>
                <a:extLst>
                  <a:ext uri="{0D108BD9-81ED-4DB2-BD59-A6C34878D82A}">
                    <a16:rowId xmlns:a16="http://schemas.microsoft.com/office/drawing/2014/main" val="1023342164"/>
                  </a:ext>
                </a:extLst>
              </a:tr>
            </a:tbl>
          </a:graphicData>
        </a:graphic>
      </p:graphicFrame>
    </p:spTree>
    <p:extLst>
      <p:ext uri="{BB962C8B-B14F-4D97-AF65-F5344CB8AC3E}">
        <p14:creationId xmlns:p14="http://schemas.microsoft.com/office/powerpoint/2010/main" val="21159222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6D9A4D8E-B00E-B657-FA45-3C21D05FDC6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906000" cy="6857999"/>
          </a:xfrm>
          <a:prstGeom prst="rect">
            <a:avLst/>
          </a:prstGeom>
        </p:spPr>
      </p:pic>
      <p:sp>
        <p:nvSpPr>
          <p:cNvPr id="5" name="TextBox 4">
            <a:extLst>
              <a:ext uri="{FF2B5EF4-FFF2-40B4-BE49-F238E27FC236}">
                <a16:creationId xmlns:a16="http://schemas.microsoft.com/office/drawing/2014/main" id="{4088B4A6-AEFE-7954-5E74-2277E935E134}"/>
              </a:ext>
            </a:extLst>
          </p:cNvPr>
          <p:cNvSpPr txBox="1"/>
          <p:nvPr/>
        </p:nvSpPr>
        <p:spPr>
          <a:xfrm>
            <a:off x="731874" y="1119523"/>
            <a:ext cx="8442251" cy="4888261"/>
          </a:xfrm>
          <a:prstGeom prst="rect">
            <a:avLst/>
          </a:prstGeom>
          <a:noFill/>
        </p:spPr>
        <p:txBody>
          <a:bodyPr wrap="square">
            <a:spAutoFit/>
          </a:bodyPr>
          <a:lstStyle/>
          <a:p>
            <a:pPr indent="361950" algn="just">
              <a:lnSpc>
                <a:spcPct val="115000"/>
              </a:lnSpc>
            </a:pPr>
            <a:r>
              <a:rPr lang="ru-RU" sz="1600" b="1" kern="100" dirty="0">
                <a:solidFill>
                  <a:srgbClr val="C00000"/>
                </a:solidFill>
                <a:effectLst/>
                <a:latin typeface="Bookman Old Style" panose="02050604050505020204" pitchFamily="18" charset="0"/>
                <a:ea typeface="Calibri" panose="020F0502020204030204" pitchFamily="34" charset="0"/>
                <a:cs typeface="Times New Roman" panose="02020603050405020304" pitchFamily="18" charset="0"/>
              </a:rPr>
              <a:t>Организационно-педагогическая деятельность</a:t>
            </a:r>
            <a:endParaRPr lang="ru-RU" sz="1600" kern="100" dirty="0">
              <a:solidFill>
                <a:srgbClr val="C00000"/>
              </a:solidFill>
              <a:effectLst/>
              <a:latin typeface="Bookman Old Style" panose="02050604050505020204" pitchFamily="18" charset="0"/>
              <a:ea typeface="Calibri" panose="020F0502020204030204" pitchFamily="34" charset="0"/>
              <a:cs typeface="Times New Roman" panose="02020603050405020304" pitchFamily="18" charset="0"/>
            </a:endParaRPr>
          </a:p>
          <a:p>
            <a:pPr algn="just">
              <a:lnSpc>
                <a:spcPct val="115000"/>
              </a:lnSpc>
            </a:pPr>
            <a:r>
              <a:rPr lang="ru-RU" sz="1400" kern="100" dirty="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rPr>
              <a:t>- комплектование штата лагеря кадрами;</a:t>
            </a:r>
          </a:p>
          <a:p>
            <a:pPr algn="just">
              <a:lnSpc>
                <a:spcPct val="115000"/>
              </a:lnSpc>
            </a:pPr>
            <a:r>
              <a:rPr lang="ru-RU" sz="1400" kern="100" dirty="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rPr>
              <a:t>- участие в семинарах по организации летнего отдыха для начальников лагерей;</a:t>
            </a:r>
          </a:p>
          <a:p>
            <a:pPr algn="just">
              <a:lnSpc>
                <a:spcPct val="115000"/>
              </a:lnSpc>
            </a:pPr>
            <a:r>
              <a:rPr lang="ru-RU" sz="1400" kern="100" dirty="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rPr>
              <a:t>- совещание при заведующим филиала, зам. заведующим филиала по УВР по организации летнего отдыха учащихся;</a:t>
            </a:r>
          </a:p>
          <a:p>
            <a:pPr algn="just">
              <a:lnSpc>
                <a:spcPct val="115000"/>
              </a:lnSpc>
            </a:pPr>
            <a:r>
              <a:rPr lang="ru-RU" sz="1400" kern="100" dirty="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rPr>
              <a:t>- проведение инструктажей с воспитателями по технике безопасности и охране здоровья детей;</a:t>
            </a:r>
          </a:p>
          <a:p>
            <a:pPr algn="just">
              <a:lnSpc>
                <a:spcPct val="115000"/>
              </a:lnSpc>
            </a:pPr>
            <a:r>
              <a:rPr lang="ru-RU" sz="1400" kern="100" dirty="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rPr>
              <a:t>- проведение родительских собраний «Занятость учащихся летом»</a:t>
            </a:r>
          </a:p>
          <a:p>
            <a:pPr indent="361950" algn="just">
              <a:lnSpc>
                <a:spcPct val="115000"/>
              </a:lnSpc>
            </a:pPr>
            <a:endParaRPr lang="ru-RU" sz="1600" b="1" kern="100" dirty="0">
              <a:solidFill>
                <a:srgbClr val="C00000"/>
              </a:solidFill>
              <a:effectLst/>
              <a:latin typeface="Bookman Old Style" panose="02050604050505020204" pitchFamily="18" charset="0"/>
              <a:ea typeface="Calibri" panose="020F0502020204030204" pitchFamily="34" charset="0"/>
              <a:cs typeface="Times New Roman" panose="02020603050405020304" pitchFamily="18" charset="0"/>
            </a:endParaRPr>
          </a:p>
          <a:p>
            <a:pPr indent="361950" algn="just">
              <a:lnSpc>
                <a:spcPct val="115000"/>
              </a:lnSpc>
            </a:pPr>
            <a:r>
              <a:rPr lang="ru-RU" sz="1600" b="1" kern="100" dirty="0">
                <a:solidFill>
                  <a:srgbClr val="C00000"/>
                </a:solidFill>
                <a:effectLst/>
                <a:latin typeface="Bookman Old Style" panose="02050604050505020204" pitchFamily="18" charset="0"/>
                <a:ea typeface="Calibri" panose="020F0502020204030204" pitchFamily="34" charset="0"/>
                <a:cs typeface="Times New Roman" panose="02020603050405020304" pitchFamily="18" charset="0"/>
              </a:rPr>
              <a:t>Оздоровительная работа</a:t>
            </a:r>
            <a:endParaRPr lang="ru-RU" sz="1600" kern="100" dirty="0">
              <a:solidFill>
                <a:srgbClr val="C00000"/>
              </a:solidFill>
              <a:effectLst/>
              <a:latin typeface="Bookman Old Style" panose="02050604050505020204" pitchFamily="18" charset="0"/>
              <a:ea typeface="Calibri" panose="020F0502020204030204" pitchFamily="34" charset="0"/>
              <a:cs typeface="Times New Roman" panose="02020603050405020304" pitchFamily="18" charset="0"/>
            </a:endParaRPr>
          </a:p>
          <a:p>
            <a:pPr algn="just">
              <a:lnSpc>
                <a:spcPct val="115000"/>
              </a:lnSpc>
            </a:pPr>
            <a:r>
              <a:rPr lang="ru-RU" sz="1400" kern="100" dirty="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rPr>
              <a:t> Основополагающими идеями в работе с детьми в пришкольном летнем лагере является сохранение и укрепление здоровья детей, поэтому в программу включены следующие мероприятия:</a:t>
            </a:r>
          </a:p>
          <a:p>
            <a:pPr algn="just">
              <a:lnSpc>
                <a:spcPct val="115000"/>
              </a:lnSpc>
            </a:pPr>
            <a:r>
              <a:rPr lang="ru-RU" sz="1400" kern="100" dirty="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rPr>
              <a:t>- ежедневный осмотр детей медицинским работником;</a:t>
            </a:r>
          </a:p>
          <a:p>
            <a:pPr algn="just">
              <a:lnSpc>
                <a:spcPct val="115000"/>
              </a:lnSpc>
            </a:pPr>
            <a:r>
              <a:rPr lang="ru-RU" sz="1400" kern="100" dirty="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rPr>
              <a:t>- утренняя гимнастика;</a:t>
            </a:r>
          </a:p>
          <a:p>
            <a:pPr algn="just">
              <a:lnSpc>
                <a:spcPct val="115000"/>
              </a:lnSpc>
            </a:pPr>
            <a:r>
              <a:rPr lang="ru-RU" sz="1400" kern="100" dirty="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rPr>
              <a:t>- принятие солнечных и воздушных ванн (в течение всего времени пребывания в лагере);</a:t>
            </a:r>
          </a:p>
          <a:p>
            <a:pPr algn="just">
              <a:lnSpc>
                <a:spcPct val="115000"/>
              </a:lnSpc>
            </a:pPr>
            <a:r>
              <a:rPr lang="ru-RU" sz="1400" kern="100" dirty="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rPr>
              <a:t>- организация здорового питания детей;</a:t>
            </a:r>
          </a:p>
          <a:p>
            <a:pPr algn="just">
              <a:lnSpc>
                <a:spcPct val="115000"/>
              </a:lnSpc>
            </a:pPr>
            <a:r>
              <a:rPr lang="ru-RU" sz="1400" kern="100" dirty="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rPr>
              <a:t>- организация спортивно-массовых мероприятий: спортивные эстафеты, подвижные спортивные игры.</a:t>
            </a:r>
          </a:p>
        </p:txBody>
      </p:sp>
    </p:spTree>
    <p:extLst>
      <p:ext uri="{BB962C8B-B14F-4D97-AF65-F5344CB8AC3E}">
        <p14:creationId xmlns:p14="http://schemas.microsoft.com/office/powerpoint/2010/main" val="14556832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F2E60569-746C-E217-024F-29FA74BBC2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1805" y="-202018"/>
            <a:ext cx="10541591" cy="7298024"/>
          </a:xfrm>
          <a:prstGeom prst="rect">
            <a:avLst/>
          </a:prstGeom>
        </p:spPr>
      </p:pic>
      <p:sp>
        <p:nvSpPr>
          <p:cNvPr id="4" name="TextBox 3">
            <a:extLst>
              <a:ext uri="{FF2B5EF4-FFF2-40B4-BE49-F238E27FC236}">
                <a16:creationId xmlns:a16="http://schemas.microsoft.com/office/drawing/2014/main" id="{82CACC5D-E733-016D-2536-82AAFB633C60}"/>
              </a:ext>
            </a:extLst>
          </p:cNvPr>
          <p:cNvSpPr txBox="1"/>
          <p:nvPr/>
        </p:nvSpPr>
        <p:spPr>
          <a:xfrm>
            <a:off x="546099" y="855805"/>
            <a:ext cx="8817639" cy="5525359"/>
          </a:xfrm>
          <a:prstGeom prst="rect">
            <a:avLst/>
          </a:prstGeom>
          <a:noFill/>
        </p:spPr>
        <p:txBody>
          <a:bodyPr wrap="square">
            <a:spAutoFit/>
          </a:bodyPr>
          <a:lstStyle/>
          <a:p>
            <a:pPr algn="ctr">
              <a:lnSpc>
                <a:spcPct val="115000"/>
              </a:lnSpc>
            </a:pPr>
            <a:r>
              <a:rPr lang="ru-RU" sz="1400" b="1" kern="100" dirty="0">
                <a:solidFill>
                  <a:srgbClr val="C00000"/>
                </a:solidFill>
                <a:effectLst/>
                <a:latin typeface="Bookman Old Style" panose="02050604050505020204" pitchFamily="18" charset="0"/>
                <a:ea typeface="Calibri" panose="020F0502020204030204" pitchFamily="34" charset="0"/>
                <a:cs typeface="Times New Roman" panose="02020603050405020304" pitchFamily="18" charset="0"/>
              </a:rPr>
              <a:t>Профилактические мероприятия и мероприятия </a:t>
            </a:r>
          </a:p>
          <a:p>
            <a:pPr algn="ctr">
              <a:lnSpc>
                <a:spcPct val="115000"/>
              </a:lnSpc>
            </a:pPr>
            <a:r>
              <a:rPr lang="ru-RU" sz="1400" b="1" kern="100" dirty="0">
                <a:solidFill>
                  <a:srgbClr val="C00000"/>
                </a:solidFill>
                <a:effectLst/>
                <a:latin typeface="Bookman Old Style" panose="02050604050505020204" pitchFamily="18" charset="0"/>
                <a:ea typeface="Calibri" panose="020F0502020204030204" pitchFamily="34" charset="0"/>
                <a:cs typeface="Times New Roman" panose="02020603050405020304" pitchFamily="18" charset="0"/>
              </a:rPr>
              <a:t>по предупреждению чрезвычайных ситуаций и охране жизни детей в летний период:</a:t>
            </a:r>
          </a:p>
          <a:p>
            <a:pPr algn="ctr">
              <a:lnSpc>
                <a:spcPct val="115000"/>
              </a:lnSpc>
            </a:pPr>
            <a:endParaRPr lang="ru-RU" sz="1400" b="1" kern="100" dirty="0">
              <a:solidFill>
                <a:srgbClr val="C00000"/>
              </a:solidFill>
              <a:effectLst/>
              <a:latin typeface="Bookman Old Style" panose="02050604050505020204" pitchFamily="18" charset="0"/>
              <a:ea typeface="Calibri" panose="020F0502020204030204" pitchFamily="34" charset="0"/>
              <a:cs typeface="Times New Roman" panose="02020603050405020304" pitchFamily="18" charset="0"/>
            </a:endParaRPr>
          </a:p>
          <a:p>
            <a:pPr indent="361950" algn="just">
              <a:lnSpc>
                <a:spcPct val="115000"/>
              </a:lnSpc>
            </a:pPr>
            <a:r>
              <a:rPr lang="ru-RU" sz="1400" kern="100" dirty="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rPr>
              <a:t>- Инструктажи для детей: «Правила пожарной безопасности», «Правила поведения детей при прогулках и походах», «Безопасность детей при проведении спортивных мероприятий», «Правила безопасного поведения на водных объектах и оказания помощи пострадавшим на воде» и др.</a:t>
            </a:r>
          </a:p>
          <a:p>
            <a:pPr indent="361950" algn="just">
              <a:lnSpc>
                <a:spcPct val="115000"/>
              </a:lnSpc>
            </a:pPr>
            <a:r>
              <a:rPr lang="ru-RU" sz="1400" kern="100" dirty="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rPr>
              <a:t>- Беседы: «Солнце, воздух и вода – наши лучшие друзья!», «Осанка – основа красивой походки», «Опасности лета», «Правильное питание», «Аптека под ногами». «Как поднять себе настроение!», «Путешествие в страну </a:t>
            </a:r>
            <a:r>
              <a:rPr lang="ru-RU" sz="1400" kern="100" dirty="0" err="1">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rPr>
              <a:t>Витаминию</a:t>
            </a:r>
            <a:r>
              <a:rPr lang="ru-RU" sz="1400" kern="100" dirty="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rPr>
              <a:t>», «Чем вредно переедание», «Азбука здоровья», разучивание комплекса лечебной оздоровительной гимнастики, «Зеленая аптечка» первая помощь при укусах насекомых», «Значение спорта в жизни человека», «Чтоб всегда красивым быть, надо…», «Вредные привычки и их последствия для организма», «Если хочешь быть здоров – закаляйся!», «В здоровом теле – здоровый дух», «Молоко – чемпион!», «Как снять усталость с ног»</a:t>
            </a:r>
          </a:p>
          <a:p>
            <a:pPr indent="361950" algn="just">
              <a:lnSpc>
                <a:spcPct val="115000"/>
              </a:lnSpc>
            </a:pPr>
            <a:r>
              <a:rPr lang="ru-RU" sz="1400" kern="100" dirty="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rPr>
              <a:t>- Инструкции по основам безопасности жизнедеятельности: «Один дома», «Безопасность в доме», «Правила поведения с незнакомыми людьми», «Правила поведения и безопасности человека на воде», «Меры доврачебной помощи», «Безопасный путь в лагерь и из лагеря», тренировка по экстренной эвакуации персонала и воспитанников лагеря при пожаре, «Законы безопасности в лагере «Радуга», «Правила поведения детей при прогулках и походах», «Правила езды на велосипеде», «Безопасное поведение во время стихийных бедствий», ««Безопасность в доме»</a:t>
            </a:r>
          </a:p>
        </p:txBody>
      </p:sp>
    </p:spTree>
    <p:extLst>
      <p:ext uri="{BB962C8B-B14F-4D97-AF65-F5344CB8AC3E}">
        <p14:creationId xmlns:p14="http://schemas.microsoft.com/office/powerpoint/2010/main" val="3888056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5C970F6A-3705-56F3-4A8D-88756360D4B6}"/>
              </a:ext>
            </a:extLst>
          </p:cNvPr>
          <p:cNvPicPr>
            <a:picLocks noChangeAspect="1"/>
          </p:cNvPicPr>
          <p:nvPr/>
        </p:nvPicPr>
        <p:blipFill rotWithShape="1">
          <a:blip r:embed="rId2">
            <a:extLst>
              <a:ext uri="{28A0092B-C50C-407E-A947-70E740481C1C}">
                <a14:useLocalDpi xmlns:a14="http://schemas.microsoft.com/office/drawing/2010/main" val="0"/>
              </a:ext>
            </a:extLst>
          </a:blip>
          <a:srcRect l="2918" t="2918" r="2963" b="2963"/>
          <a:stretch/>
        </p:blipFill>
        <p:spPr>
          <a:xfrm>
            <a:off x="0" y="0"/>
            <a:ext cx="9906000" cy="6858000"/>
          </a:xfrm>
          <a:prstGeom prst="rect">
            <a:avLst/>
          </a:prstGeom>
        </p:spPr>
      </p:pic>
      <p:sp>
        <p:nvSpPr>
          <p:cNvPr id="4" name="TextBox 3">
            <a:extLst>
              <a:ext uri="{FF2B5EF4-FFF2-40B4-BE49-F238E27FC236}">
                <a16:creationId xmlns:a16="http://schemas.microsoft.com/office/drawing/2014/main" id="{09E445C8-2480-D425-6F36-99F9AC002C2A}"/>
              </a:ext>
            </a:extLst>
          </p:cNvPr>
          <p:cNvSpPr txBox="1"/>
          <p:nvPr/>
        </p:nvSpPr>
        <p:spPr>
          <a:xfrm>
            <a:off x="551121" y="1008649"/>
            <a:ext cx="8803758" cy="5525359"/>
          </a:xfrm>
          <a:prstGeom prst="rect">
            <a:avLst/>
          </a:prstGeom>
          <a:noFill/>
        </p:spPr>
        <p:txBody>
          <a:bodyPr wrap="square">
            <a:spAutoFit/>
          </a:bodyPr>
          <a:lstStyle/>
          <a:p>
            <a:pPr indent="712788" algn="just">
              <a:lnSpc>
                <a:spcPct val="115000"/>
              </a:lnSpc>
            </a:pPr>
            <a:r>
              <a:rPr lang="ru-RU" sz="1400" b="1" kern="100" dirty="0">
                <a:solidFill>
                  <a:srgbClr val="C00000"/>
                </a:solidFill>
                <a:effectLst/>
                <a:latin typeface="Bookman Old Style" panose="02050604050505020204" pitchFamily="18" charset="0"/>
                <a:ea typeface="Calibri" panose="020F0502020204030204" pitchFamily="34" charset="0"/>
                <a:cs typeface="Times New Roman" panose="02020603050405020304" pitchFamily="18" charset="0"/>
              </a:rPr>
              <a:t>Работа по сплочению коллектива воспитанников</a:t>
            </a:r>
            <a:endParaRPr lang="ru-RU" sz="1400" kern="100" dirty="0">
              <a:solidFill>
                <a:srgbClr val="C00000"/>
              </a:solidFill>
              <a:effectLst/>
              <a:latin typeface="Bookman Old Style" panose="02050604050505020204" pitchFamily="18" charset="0"/>
              <a:ea typeface="Calibri" panose="020F0502020204030204" pitchFamily="34" charset="0"/>
              <a:cs typeface="Times New Roman" panose="02020603050405020304" pitchFamily="18" charset="0"/>
            </a:endParaRPr>
          </a:p>
          <a:p>
            <a:pPr algn="just">
              <a:lnSpc>
                <a:spcPct val="115000"/>
              </a:lnSpc>
            </a:pPr>
            <a:r>
              <a:rPr lang="ru-RU" sz="1400" kern="100" dirty="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rPr>
              <a:t>Для повышения воспитательного эффекта программы и развития коммуникативных способностей с детьми проводятся:</a:t>
            </a:r>
          </a:p>
          <a:p>
            <a:pPr algn="just">
              <a:lnSpc>
                <a:spcPct val="115000"/>
              </a:lnSpc>
            </a:pPr>
            <a:r>
              <a:rPr lang="ru-RU" sz="1400" kern="100" dirty="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rPr>
              <a:t>- Коммуникативные игры «Тутти-фрутти», «Снежный ком», «Назовись» и др.</a:t>
            </a:r>
          </a:p>
          <a:p>
            <a:pPr algn="just">
              <a:lnSpc>
                <a:spcPct val="115000"/>
              </a:lnSpc>
            </a:pPr>
            <a:r>
              <a:rPr lang="ru-RU" sz="1400" kern="100" dirty="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rPr>
              <a:t>- Игры на выявление лидеров «Верёвочка», «Карабас» и др.</a:t>
            </a:r>
          </a:p>
          <a:p>
            <a:pPr algn="just">
              <a:lnSpc>
                <a:spcPct val="115000"/>
              </a:lnSpc>
            </a:pPr>
            <a:r>
              <a:rPr lang="ru-RU" sz="1400" kern="100" dirty="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rPr>
              <a:t>- Игры на сплочение коллектива «Зоопарк», «Заколдованный замок», «Шишки, жёлуди, орехи», «Казаки-разбойники», «Да» и «Нет» не говори!», «Хвост дракона» и др.</a:t>
            </a:r>
          </a:p>
          <a:p>
            <a:pPr indent="361950" algn="just">
              <a:lnSpc>
                <a:spcPct val="115000"/>
              </a:lnSpc>
            </a:pPr>
            <a:r>
              <a:rPr lang="ru-RU" sz="1400" b="1" kern="100" dirty="0">
                <a:solidFill>
                  <a:srgbClr val="C00000"/>
                </a:solidFill>
                <a:effectLst/>
                <a:latin typeface="Bookman Old Style" panose="02050604050505020204" pitchFamily="18" charset="0"/>
                <a:ea typeface="Calibri" panose="020F0502020204030204" pitchFamily="34" charset="0"/>
                <a:cs typeface="Times New Roman" panose="02020603050405020304" pitchFamily="18" charset="0"/>
              </a:rPr>
              <a:t>Мероприятия на развитие творческих способностей:</a:t>
            </a:r>
            <a:endParaRPr lang="ru-RU" sz="1400" kern="100" dirty="0">
              <a:solidFill>
                <a:srgbClr val="C00000"/>
              </a:solidFill>
              <a:effectLst/>
              <a:latin typeface="Bookman Old Style" panose="02050604050505020204" pitchFamily="18" charset="0"/>
              <a:ea typeface="Calibri" panose="020F0502020204030204" pitchFamily="34" charset="0"/>
              <a:cs typeface="Times New Roman" panose="02020603050405020304" pitchFamily="18" charset="0"/>
            </a:endParaRPr>
          </a:p>
          <a:p>
            <a:pPr algn="just">
              <a:lnSpc>
                <a:spcPct val="115000"/>
              </a:lnSpc>
            </a:pPr>
            <a:r>
              <a:rPr lang="ru-RU" sz="1400" kern="100" dirty="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rPr>
              <a:t>Оформление отрядных уголков, стенных газет, ярмарка идей и предложений; загадки, кроссворды, ребусы, Игра-квест «Вместе весело шагать!» - 1 июня День защиты детей, «Пять звёзд» игра по теме «Мы за здоровый образ жизни», КТД «Парад вредных привычек», «Поколение NEXT» - экологическая агитбригада, «Дорожный лабиринт» - час учебы по ПДД, КТД «Школа без опасности», КТД «Я эту землю Родиной зову», музыкальная гостиная (караоке), «Расстаются друзья…» - театрализованное закрытие лагерной смены, малая спартакиада под девизом: «Мы за здоровый образ жизни», «Сильные, смелые ловкие» - соревнования в личном зачете, спортивный праздник «Скакалка, обруч и я – дружная семья» и др. Итоговая выставка поделок, рисунков воспитанников летнего оздоровительного лагеря.</a:t>
            </a:r>
          </a:p>
          <a:p>
            <a:pPr indent="361950" algn="just">
              <a:lnSpc>
                <a:spcPct val="115000"/>
              </a:lnSpc>
            </a:pPr>
            <a:r>
              <a:rPr lang="ru-RU" sz="1400" b="1" kern="100" dirty="0">
                <a:solidFill>
                  <a:srgbClr val="C00000"/>
                </a:solidFill>
                <a:effectLst/>
                <a:latin typeface="Bookman Old Style" panose="02050604050505020204" pitchFamily="18" charset="0"/>
                <a:ea typeface="Calibri" panose="020F0502020204030204" pitchFamily="34" charset="0"/>
                <a:cs typeface="Times New Roman" panose="02020603050405020304" pitchFamily="18" charset="0"/>
              </a:rPr>
              <a:t>Работа по привитию навыков самоуправления:</a:t>
            </a:r>
            <a:endParaRPr lang="ru-RU" sz="1400" kern="100" dirty="0">
              <a:solidFill>
                <a:srgbClr val="C00000"/>
              </a:solidFill>
              <a:effectLst/>
              <a:latin typeface="Bookman Old Style" panose="02050604050505020204" pitchFamily="18" charset="0"/>
              <a:ea typeface="Calibri" panose="020F0502020204030204" pitchFamily="34" charset="0"/>
              <a:cs typeface="Times New Roman" panose="02020603050405020304" pitchFamily="18" charset="0"/>
            </a:endParaRPr>
          </a:p>
          <a:p>
            <a:pPr algn="just">
              <a:lnSpc>
                <a:spcPct val="115000"/>
              </a:lnSpc>
            </a:pPr>
            <a:r>
              <a:rPr lang="ru-RU" sz="1400" kern="100" dirty="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rPr>
              <a:t>- выявление лидеров, генераторов идей (игра «Киностудия»);</a:t>
            </a:r>
          </a:p>
          <a:p>
            <a:pPr algn="just">
              <a:lnSpc>
                <a:spcPct val="115000"/>
              </a:lnSpc>
            </a:pPr>
            <a:r>
              <a:rPr lang="ru-RU" sz="1400" kern="100" dirty="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rPr>
              <a:t>- распределение обязанностей в отряде;</a:t>
            </a:r>
          </a:p>
          <a:p>
            <a:pPr algn="just">
              <a:lnSpc>
                <a:spcPct val="115000"/>
              </a:lnSpc>
            </a:pPr>
            <a:r>
              <a:rPr lang="ru-RU" sz="1400" kern="100" dirty="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rPr>
              <a:t>- закрепление ответственных по различным видам поручений;</a:t>
            </a:r>
          </a:p>
          <a:p>
            <a:pPr algn="just">
              <a:lnSpc>
                <a:spcPct val="115000"/>
              </a:lnSpc>
            </a:pPr>
            <a:r>
              <a:rPr lang="ru-RU" sz="1400" kern="100" dirty="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rPr>
              <a:t>- дежурство по столовой, игровым площадкам.</a:t>
            </a:r>
          </a:p>
        </p:txBody>
      </p:sp>
    </p:spTree>
    <p:extLst>
      <p:ext uri="{BB962C8B-B14F-4D97-AF65-F5344CB8AC3E}">
        <p14:creationId xmlns:p14="http://schemas.microsoft.com/office/powerpoint/2010/main" val="40096974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ABFCF6A8-B0CA-4DD9-4F7C-0C68DA37BDA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906000" cy="6857999"/>
          </a:xfrm>
          <a:prstGeom prst="rect">
            <a:avLst/>
          </a:prstGeom>
        </p:spPr>
      </p:pic>
      <p:sp>
        <p:nvSpPr>
          <p:cNvPr id="29" name="TextBox 28">
            <a:extLst>
              <a:ext uri="{FF2B5EF4-FFF2-40B4-BE49-F238E27FC236}">
                <a16:creationId xmlns:a16="http://schemas.microsoft.com/office/drawing/2014/main" id="{E421A70B-A9FF-1FF8-7C44-E5780C4F5D27}"/>
              </a:ext>
            </a:extLst>
          </p:cNvPr>
          <p:cNvSpPr txBox="1"/>
          <p:nvPr/>
        </p:nvSpPr>
        <p:spPr>
          <a:xfrm>
            <a:off x="2238892" y="294059"/>
            <a:ext cx="5428216" cy="402033"/>
          </a:xfrm>
          <a:prstGeom prst="rect">
            <a:avLst/>
          </a:prstGeom>
          <a:noFill/>
        </p:spPr>
        <p:txBody>
          <a:bodyPr wrap="square">
            <a:spAutoFit/>
          </a:bodyPr>
          <a:lstStyle/>
          <a:p>
            <a:pPr algn="ctr">
              <a:lnSpc>
                <a:spcPct val="107000"/>
              </a:lnSpc>
              <a:spcAft>
                <a:spcPts val="800"/>
              </a:spcAft>
            </a:pPr>
            <a:r>
              <a:rPr lang="ru-RU" sz="2000" b="1" kern="100" dirty="0">
                <a:solidFill>
                  <a:srgbClr val="C00000"/>
                </a:solidFill>
                <a:effectLst/>
                <a:latin typeface="Bookman Old Style" panose="02050604050505020204" pitchFamily="18" charset="0"/>
                <a:ea typeface="Calibri" panose="020F0502020204030204" pitchFamily="34" charset="0"/>
                <a:cs typeface="Times New Roman" panose="02020603050405020304" pitchFamily="18" charset="0"/>
              </a:rPr>
              <a:t>Примерный распорядок дня лагеря</a:t>
            </a:r>
            <a:endParaRPr lang="ru-RU" sz="1600" kern="100" dirty="0">
              <a:solidFill>
                <a:srgbClr val="C00000"/>
              </a:solidFill>
              <a:effectLst/>
              <a:latin typeface="Bookman Old Style" panose="02050604050505020204" pitchFamily="18" charset="0"/>
              <a:ea typeface="Calibri" panose="020F0502020204030204" pitchFamily="34" charset="0"/>
              <a:cs typeface="Times New Roman" panose="02020603050405020304" pitchFamily="18" charset="0"/>
            </a:endParaRPr>
          </a:p>
        </p:txBody>
      </p:sp>
      <p:graphicFrame>
        <p:nvGraphicFramePr>
          <p:cNvPr id="3" name="Таблица 2">
            <a:extLst>
              <a:ext uri="{FF2B5EF4-FFF2-40B4-BE49-F238E27FC236}">
                <a16:creationId xmlns:a16="http://schemas.microsoft.com/office/drawing/2014/main" id="{A24A5B7B-7C98-9181-D511-6938064B3FCB}"/>
              </a:ext>
            </a:extLst>
          </p:cNvPr>
          <p:cNvGraphicFramePr>
            <a:graphicFrameLocks noGrp="1"/>
          </p:cNvGraphicFramePr>
          <p:nvPr>
            <p:extLst>
              <p:ext uri="{D42A27DB-BD31-4B8C-83A1-F6EECF244321}">
                <p14:modId xmlns:p14="http://schemas.microsoft.com/office/powerpoint/2010/main" val="1124785227"/>
              </p:ext>
            </p:extLst>
          </p:nvPr>
        </p:nvGraphicFramePr>
        <p:xfrm>
          <a:off x="2238892" y="1253330"/>
          <a:ext cx="6743700" cy="4340095"/>
        </p:xfrm>
        <a:graphic>
          <a:graphicData uri="http://schemas.openxmlformats.org/drawingml/2006/table">
            <a:tbl>
              <a:tblPr firstRow="1" bandRow="1">
                <a:tableStyleId>{2D5ABB26-0587-4C30-8999-92F81FD0307C}</a:tableStyleId>
              </a:tblPr>
              <a:tblGrid>
                <a:gridCol w="1479188">
                  <a:extLst>
                    <a:ext uri="{9D8B030D-6E8A-4147-A177-3AD203B41FA5}">
                      <a16:colId xmlns:a16="http://schemas.microsoft.com/office/drawing/2014/main" val="3793536844"/>
                    </a:ext>
                  </a:extLst>
                </a:gridCol>
                <a:gridCol w="5264512">
                  <a:extLst>
                    <a:ext uri="{9D8B030D-6E8A-4147-A177-3AD203B41FA5}">
                      <a16:colId xmlns:a16="http://schemas.microsoft.com/office/drawing/2014/main" val="1901881818"/>
                    </a:ext>
                  </a:extLst>
                </a:gridCol>
              </a:tblGrid>
              <a:tr h="315406">
                <a:tc>
                  <a:txBody>
                    <a:bodyPr/>
                    <a:lstStyle/>
                    <a:p>
                      <a:pPr algn="ctr">
                        <a:lnSpc>
                          <a:spcPct val="107000"/>
                        </a:lnSpc>
                        <a:spcAft>
                          <a:spcPts val="800"/>
                        </a:spcAft>
                      </a:pPr>
                      <a:r>
                        <a:rPr lang="ru-RU" sz="1800" b="1" kern="100" dirty="0">
                          <a:solidFill>
                            <a:srgbClr val="C00000"/>
                          </a:solidFill>
                          <a:effectLst/>
                          <a:latin typeface="Bookman Old Style" panose="02050604050505020204" pitchFamily="18" charset="0"/>
                        </a:rPr>
                        <a:t>Время</a:t>
                      </a:r>
                      <a:endParaRPr lang="ru-RU" sz="1100" b="1" kern="100" dirty="0">
                        <a:solidFill>
                          <a:srgbClr val="C00000"/>
                        </a:solidFill>
                        <a:effectLst/>
                        <a:latin typeface="Bookman Old Style" panose="02050604050505020204" pitchFamily="18" charset="0"/>
                        <a:ea typeface="Calibri" panose="020F0502020204030204" pitchFamily="34" charset="0"/>
                        <a:cs typeface="Times New Roman" panose="02020603050405020304" pitchFamily="18" charset="0"/>
                      </a:endParaRPr>
                    </a:p>
                  </a:txBody>
                  <a:tcPr marL="58025" marR="58025" marT="0" marB="0"/>
                </a:tc>
                <a:tc>
                  <a:txBody>
                    <a:bodyPr/>
                    <a:lstStyle/>
                    <a:p>
                      <a:pPr algn="ctr">
                        <a:lnSpc>
                          <a:spcPct val="107000"/>
                        </a:lnSpc>
                        <a:spcAft>
                          <a:spcPts val="800"/>
                        </a:spcAft>
                      </a:pPr>
                      <a:r>
                        <a:rPr lang="ru-RU" sz="1800" b="1" kern="100" dirty="0">
                          <a:solidFill>
                            <a:srgbClr val="C00000"/>
                          </a:solidFill>
                          <a:effectLst/>
                          <a:latin typeface="Bookman Old Style" panose="02050604050505020204" pitchFamily="18" charset="0"/>
                        </a:rPr>
                        <a:t>Мероприятия</a:t>
                      </a:r>
                      <a:endParaRPr lang="ru-RU" sz="1100" b="1" kern="100" dirty="0">
                        <a:solidFill>
                          <a:srgbClr val="C00000"/>
                        </a:solidFill>
                        <a:effectLst/>
                        <a:latin typeface="Bookman Old Style" panose="02050604050505020204" pitchFamily="18" charset="0"/>
                        <a:ea typeface="Calibri" panose="020F0502020204030204" pitchFamily="34" charset="0"/>
                        <a:cs typeface="Times New Roman" panose="02020603050405020304" pitchFamily="18" charset="0"/>
                      </a:endParaRPr>
                    </a:p>
                  </a:txBody>
                  <a:tcPr marL="58025" marR="58025" marT="0" marB="0"/>
                </a:tc>
                <a:extLst>
                  <a:ext uri="{0D108BD9-81ED-4DB2-BD59-A6C34878D82A}">
                    <a16:rowId xmlns:a16="http://schemas.microsoft.com/office/drawing/2014/main" val="2168371013"/>
                  </a:ext>
                </a:extLst>
              </a:tr>
              <a:tr h="337779">
                <a:tc>
                  <a:txBody>
                    <a:bodyPr/>
                    <a:lstStyle/>
                    <a:p>
                      <a:pPr algn="ctr">
                        <a:lnSpc>
                          <a:spcPct val="107000"/>
                        </a:lnSpc>
                        <a:spcAft>
                          <a:spcPts val="600"/>
                        </a:spcAft>
                      </a:pPr>
                      <a:r>
                        <a:rPr lang="ru-RU" sz="1600" b="1" kern="100" dirty="0">
                          <a:solidFill>
                            <a:srgbClr val="002060"/>
                          </a:solidFill>
                          <a:effectLst/>
                          <a:latin typeface="Bookman Old Style" panose="02050604050505020204" pitchFamily="18" charset="0"/>
                        </a:rPr>
                        <a:t>7:40-8:00</a:t>
                      </a:r>
                      <a:endParaRPr lang="ru-RU" sz="1050" b="1" kern="100" dirty="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endParaRPr>
                    </a:p>
                  </a:txBody>
                  <a:tcPr marL="58025" marR="58025" marT="0" marB="0"/>
                </a:tc>
                <a:tc>
                  <a:txBody>
                    <a:bodyPr/>
                    <a:lstStyle/>
                    <a:p>
                      <a:pPr algn="ctr">
                        <a:lnSpc>
                          <a:spcPct val="107000"/>
                        </a:lnSpc>
                        <a:spcAft>
                          <a:spcPts val="600"/>
                        </a:spcAft>
                      </a:pPr>
                      <a:r>
                        <a:rPr lang="ru-RU" sz="1600" kern="100" dirty="0">
                          <a:solidFill>
                            <a:srgbClr val="002060"/>
                          </a:solidFill>
                          <a:effectLst/>
                          <a:latin typeface="Bookman Old Style" panose="02050604050505020204" pitchFamily="18" charset="0"/>
                        </a:rPr>
                        <a:t>сбор детей</a:t>
                      </a:r>
                      <a:endParaRPr lang="ru-RU" sz="1050" kern="100" dirty="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endParaRPr>
                    </a:p>
                  </a:txBody>
                  <a:tcPr marL="58025" marR="58025" marT="0" marB="0"/>
                </a:tc>
                <a:extLst>
                  <a:ext uri="{0D108BD9-81ED-4DB2-BD59-A6C34878D82A}">
                    <a16:rowId xmlns:a16="http://schemas.microsoft.com/office/drawing/2014/main" val="2074074196"/>
                  </a:ext>
                </a:extLst>
              </a:tr>
              <a:tr h="337779">
                <a:tc>
                  <a:txBody>
                    <a:bodyPr/>
                    <a:lstStyle/>
                    <a:p>
                      <a:pPr algn="ctr">
                        <a:lnSpc>
                          <a:spcPct val="107000"/>
                        </a:lnSpc>
                        <a:spcAft>
                          <a:spcPts val="600"/>
                        </a:spcAft>
                      </a:pPr>
                      <a:r>
                        <a:rPr lang="ru-RU" sz="1600" b="1" kern="100" dirty="0">
                          <a:solidFill>
                            <a:srgbClr val="002060"/>
                          </a:solidFill>
                          <a:effectLst/>
                          <a:latin typeface="Bookman Old Style" panose="02050604050505020204" pitchFamily="18" charset="0"/>
                        </a:rPr>
                        <a:t>8:00-8:15     </a:t>
                      </a:r>
                      <a:endParaRPr lang="ru-RU" sz="1050" b="1" kern="100" dirty="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endParaRPr>
                    </a:p>
                  </a:txBody>
                  <a:tcPr marL="58025" marR="58025" marT="0" marB="0"/>
                </a:tc>
                <a:tc>
                  <a:txBody>
                    <a:bodyPr/>
                    <a:lstStyle/>
                    <a:p>
                      <a:pPr algn="ctr">
                        <a:lnSpc>
                          <a:spcPct val="107000"/>
                        </a:lnSpc>
                        <a:spcAft>
                          <a:spcPts val="600"/>
                        </a:spcAft>
                      </a:pPr>
                      <a:r>
                        <a:rPr lang="ru-RU" sz="1600" kern="100" dirty="0">
                          <a:solidFill>
                            <a:srgbClr val="002060"/>
                          </a:solidFill>
                          <a:effectLst/>
                          <a:latin typeface="Bookman Old Style" panose="02050604050505020204" pitchFamily="18" charset="0"/>
                        </a:rPr>
                        <a:t>утренняя гимнастика</a:t>
                      </a:r>
                      <a:endParaRPr lang="ru-RU" sz="1050" kern="100" dirty="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endParaRPr>
                    </a:p>
                  </a:txBody>
                  <a:tcPr marL="58025" marR="58025" marT="0" marB="0"/>
                </a:tc>
                <a:extLst>
                  <a:ext uri="{0D108BD9-81ED-4DB2-BD59-A6C34878D82A}">
                    <a16:rowId xmlns:a16="http://schemas.microsoft.com/office/drawing/2014/main" val="1866177281"/>
                  </a:ext>
                </a:extLst>
              </a:tr>
              <a:tr h="303947">
                <a:tc>
                  <a:txBody>
                    <a:bodyPr/>
                    <a:lstStyle/>
                    <a:p>
                      <a:pPr algn="ctr">
                        <a:lnSpc>
                          <a:spcPct val="107000"/>
                        </a:lnSpc>
                        <a:spcAft>
                          <a:spcPts val="600"/>
                        </a:spcAft>
                      </a:pPr>
                      <a:r>
                        <a:rPr lang="ru-RU" sz="1600" b="1" kern="100">
                          <a:solidFill>
                            <a:srgbClr val="002060"/>
                          </a:solidFill>
                          <a:effectLst/>
                          <a:latin typeface="Bookman Old Style" panose="02050604050505020204" pitchFamily="18" charset="0"/>
                        </a:rPr>
                        <a:t>8:15-8:30</a:t>
                      </a:r>
                      <a:endParaRPr lang="ru-RU" sz="1050" b="1" kern="10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endParaRPr>
                    </a:p>
                  </a:txBody>
                  <a:tcPr marL="58025" marR="58025" marT="0" marB="0"/>
                </a:tc>
                <a:tc>
                  <a:txBody>
                    <a:bodyPr/>
                    <a:lstStyle/>
                    <a:p>
                      <a:pPr algn="ctr">
                        <a:lnSpc>
                          <a:spcPct val="107000"/>
                        </a:lnSpc>
                        <a:spcAft>
                          <a:spcPts val="600"/>
                        </a:spcAft>
                      </a:pPr>
                      <a:r>
                        <a:rPr lang="ru-RU" sz="1600" kern="100" dirty="0">
                          <a:solidFill>
                            <a:srgbClr val="002060"/>
                          </a:solidFill>
                          <a:effectLst/>
                          <a:latin typeface="Bookman Old Style" panose="02050604050505020204" pitchFamily="18" charset="0"/>
                        </a:rPr>
                        <a:t>линейка начала дня</a:t>
                      </a:r>
                      <a:endParaRPr lang="ru-RU" sz="1050" kern="100" dirty="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endParaRPr>
                    </a:p>
                  </a:txBody>
                  <a:tcPr marL="58025" marR="58025" marT="0" marB="0"/>
                </a:tc>
                <a:extLst>
                  <a:ext uri="{0D108BD9-81ED-4DB2-BD59-A6C34878D82A}">
                    <a16:rowId xmlns:a16="http://schemas.microsoft.com/office/drawing/2014/main" val="646199143"/>
                  </a:ext>
                </a:extLst>
              </a:tr>
              <a:tr h="303947">
                <a:tc>
                  <a:txBody>
                    <a:bodyPr/>
                    <a:lstStyle/>
                    <a:p>
                      <a:pPr algn="ctr">
                        <a:lnSpc>
                          <a:spcPct val="107000"/>
                        </a:lnSpc>
                        <a:spcAft>
                          <a:spcPts val="600"/>
                        </a:spcAft>
                      </a:pPr>
                      <a:r>
                        <a:rPr lang="ru-RU" sz="1600" b="1" kern="100" dirty="0">
                          <a:solidFill>
                            <a:srgbClr val="002060"/>
                          </a:solidFill>
                          <a:effectLst/>
                          <a:latin typeface="Bookman Old Style" panose="02050604050505020204" pitchFamily="18" charset="0"/>
                        </a:rPr>
                        <a:t>8:30-8:55    </a:t>
                      </a:r>
                      <a:endParaRPr lang="ru-RU" sz="1050" b="1" kern="100" dirty="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endParaRPr>
                    </a:p>
                  </a:txBody>
                  <a:tcPr marL="58025" marR="58025" marT="0" marB="0"/>
                </a:tc>
                <a:tc>
                  <a:txBody>
                    <a:bodyPr/>
                    <a:lstStyle/>
                    <a:p>
                      <a:pPr algn="ctr">
                        <a:lnSpc>
                          <a:spcPct val="107000"/>
                        </a:lnSpc>
                        <a:spcAft>
                          <a:spcPts val="600"/>
                        </a:spcAft>
                      </a:pPr>
                      <a:r>
                        <a:rPr lang="ru-RU" sz="1600" kern="100" dirty="0">
                          <a:solidFill>
                            <a:srgbClr val="002060"/>
                          </a:solidFill>
                          <a:effectLst/>
                          <a:latin typeface="Bookman Old Style" panose="02050604050505020204" pitchFamily="18" charset="0"/>
                        </a:rPr>
                        <a:t>завтрак</a:t>
                      </a:r>
                      <a:endParaRPr lang="ru-RU" sz="1050" kern="100" dirty="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endParaRPr>
                    </a:p>
                  </a:txBody>
                  <a:tcPr marL="58025" marR="58025" marT="0" marB="0"/>
                </a:tc>
                <a:extLst>
                  <a:ext uri="{0D108BD9-81ED-4DB2-BD59-A6C34878D82A}">
                    <a16:rowId xmlns:a16="http://schemas.microsoft.com/office/drawing/2014/main" val="1756135512"/>
                  </a:ext>
                </a:extLst>
              </a:tr>
              <a:tr h="272012">
                <a:tc>
                  <a:txBody>
                    <a:bodyPr/>
                    <a:lstStyle/>
                    <a:p>
                      <a:pPr algn="ctr">
                        <a:lnSpc>
                          <a:spcPct val="107000"/>
                        </a:lnSpc>
                        <a:spcAft>
                          <a:spcPts val="600"/>
                        </a:spcAft>
                      </a:pPr>
                      <a:r>
                        <a:rPr lang="ru-RU" sz="1600" b="1" kern="100" dirty="0">
                          <a:solidFill>
                            <a:srgbClr val="002060"/>
                          </a:solidFill>
                          <a:effectLst/>
                          <a:latin typeface="Bookman Old Style" panose="02050604050505020204" pitchFamily="18" charset="0"/>
                        </a:rPr>
                        <a:t>9:00-12:30   </a:t>
                      </a:r>
                      <a:endParaRPr lang="ru-RU" sz="1050" b="1" kern="100" dirty="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endParaRPr>
                    </a:p>
                  </a:txBody>
                  <a:tcPr marL="58025" marR="58025" marT="0" marB="0"/>
                </a:tc>
                <a:tc>
                  <a:txBody>
                    <a:bodyPr/>
                    <a:lstStyle/>
                    <a:p>
                      <a:pPr algn="ctr">
                        <a:lnSpc>
                          <a:spcPct val="107000"/>
                        </a:lnSpc>
                        <a:spcAft>
                          <a:spcPts val="600"/>
                        </a:spcAft>
                      </a:pPr>
                      <a:r>
                        <a:rPr lang="ru-RU" sz="1600" kern="100" dirty="0">
                          <a:solidFill>
                            <a:srgbClr val="002060"/>
                          </a:solidFill>
                          <a:effectLst/>
                          <a:latin typeface="Bookman Old Style" panose="02050604050505020204" pitchFamily="18" charset="0"/>
                        </a:rPr>
                        <a:t>отрядные мероприятия, согласно программе </a:t>
                      </a:r>
                      <a:endParaRPr lang="ru-RU" sz="1050" kern="100" dirty="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endParaRPr>
                    </a:p>
                  </a:txBody>
                  <a:tcPr marL="58025" marR="58025" marT="0" marB="0"/>
                </a:tc>
                <a:extLst>
                  <a:ext uri="{0D108BD9-81ED-4DB2-BD59-A6C34878D82A}">
                    <a16:rowId xmlns:a16="http://schemas.microsoft.com/office/drawing/2014/main" val="3729081008"/>
                  </a:ext>
                </a:extLst>
              </a:tr>
              <a:tr h="261383">
                <a:tc>
                  <a:txBody>
                    <a:bodyPr/>
                    <a:lstStyle/>
                    <a:p>
                      <a:pPr algn="ctr">
                        <a:lnSpc>
                          <a:spcPct val="107000"/>
                        </a:lnSpc>
                        <a:spcAft>
                          <a:spcPts val="600"/>
                        </a:spcAft>
                      </a:pPr>
                      <a:r>
                        <a:rPr lang="ru-RU" sz="1600" b="1" kern="100" dirty="0">
                          <a:solidFill>
                            <a:srgbClr val="002060"/>
                          </a:solidFill>
                          <a:effectLst/>
                          <a:latin typeface="Bookman Old Style" panose="02050604050505020204" pitchFamily="18" charset="0"/>
                        </a:rPr>
                        <a:t>12:30-13:00</a:t>
                      </a:r>
                      <a:endParaRPr lang="ru-RU" sz="1050" b="1" kern="100" dirty="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endParaRPr>
                    </a:p>
                  </a:txBody>
                  <a:tcPr marL="58025" marR="58025" marT="0" marB="0"/>
                </a:tc>
                <a:tc>
                  <a:txBody>
                    <a:bodyPr/>
                    <a:lstStyle/>
                    <a:p>
                      <a:pPr algn="ctr">
                        <a:lnSpc>
                          <a:spcPct val="107000"/>
                        </a:lnSpc>
                        <a:spcAft>
                          <a:spcPts val="600"/>
                        </a:spcAft>
                      </a:pPr>
                      <a:r>
                        <a:rPr lang="ru-RU" sz="1600" kern="100" dirty="0">
                          <a:solidFill>
                            <a:srgbClr val="002060"/>
                          </a:solidFill>
                          <a:effectLst/>
                          <a:latin typeface="Bookman Old Style" panose="02050604050505020204" pitchFamily="18" charset="0"/>
                        </a:rPr>
                        <a:t>обед</a:t>
                      </a:r>
                      <a:endParaRPr lang="ru-RU" sz="1050" kern="100" dirty="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endParaRPr>
                    </a:p>
                  </a:txBody>
                  <a:tcPr marL="58025" marR="58025" marT="0" marB="0"/>
                </a:tc>
                <a:extLst>
                  <a:ext uri="{0D108BD9-81ED-4DB2-BD59-A6C34878D82A}">
                    <a16:rowId xmlns:a16="http://schemas.microsoft.com/office/drawing/2014/main" val="4052246085"/>
                  </a:ext>
                </a:extLst>
              </a:tr>
              <a:tr h="315406">
                <a:tc>
                  <a:txBody>
                    <a:bodyPr/>
                    <a:lstStyle/>
                    <a:p>
                      <a:pPr algn="ctr">
                        <a:lnSpc>
                          <a:spcPct val="107000"/>
                        </a:lnSpc>
                        <a:spcAft>
                          <a:spcPts val="600"/>
                        </a:spcAft>
                      </a:pPr>
                      <a:r>
                        <a:rPr lang="ru-RU" sz="1600" b="1" kern="100">
                          <a:solidFill>
                            <a:srgbClr val="002060"/>
                          </a:solidFill>
                          <a:effectLst/>
                          <a:latin typeface="Bookman Old Style" panose="02050604050505020204" pitchFamily="18" charset="0"/>
                        </a:rPr>
                        <a:t>13:00-13:20 </a:t>
                      </a:r>
                      <a:endParaRPr lang="ru-RU" sz="1050" b="1" kern="10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endParaRPr>
                    </a:p>
                  </a:txBody>
                  <a:tcPr marL="58025" marR="58025" marT="0" marB="0"/>
                </a:tc>
                <a:tc>
                  <a:txBody>
                    <a:bodyPr/>
                    <a:lstStyle/>
                    <a:p>
                      <a:pPr algn="ctr">
                        <a:lnSpc>
                          <a:spcPct val="107000"/>
                        </a:lnSpc>
                        <a:spcAft>
                          <a:spcPts val="600"/>
                        </a:spcAft>
                      </a:pPr>
                      <a:r>
                        <a:rPr lang="ru-RU" sz="1600" kern="100" dirty="0">
                          <a:solidFill>
                            <a:srgbClr val="002060"/>
                          </a:solidFill>
                          <a:effectLst/>
                          <a:latin typeface="Bookman Old Style" panose="02050604050505020204" pitchFamily="18" charset="0"/>
                        </a:rPr>
                        <a:t>санитарно-гигиенические процедуры </a:t>
                      </a:r>
                      <a:endParaRPr lang="ru-RU" sz="1050" kern="100" dirty="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endParaRPr>
                    </a:p>
                  </a:txBody>
                  <a:tcPr marL="58025" marR="58025" marT="0" marB="0"/>
                </a:tc>
                <a:extLst>
                  <a:ext uri="{0D108BD9-81ED-4DB2-BD59-A6C34878D82A}">
                    <a16:rowId xmlns:a16="http://schemas.microsoft.com/office/drawing/2014/main" val="1149440885"/>
                  </a:ext>
                </a:extLst>
              </a:tr>
              <a:tr h="315406">
                <a:tc>
                  <a:txBody>
                    <a:bodyPr/>
                    <a:lstStyle/>
                    <a:p>
                      <a:pPr algn="ctr">
                        <a:lnSpc>
                          <a:spcPct val="107000"/>
                        </a:lnSpc>
                        <a:spcAft>
                          <a:spcPts val="600"/>
                        </a:spcAft>
                      </a:pPr>
                      <a:r>
                        <a:rPr lang="ru-RU" sz="1600" b="1" kern="100" dirty="0">
                          <a:solidFill>
                            <a:srgbClr val="002060"/>
                          </a:solidFill>
                          <a:effectLst/>
                          <a:latin typeface="Bookman Old Style" panose="02050604050505020204" pitchFamily="18" charset="0"/>
                        </a:rPr>
                        <a:t>13:20-15:00 </a:t>
                      </a:r>
                      <a:endParaRPr lang="ru-RU" sz="1050" b="1" kern="100" dirty="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endParaRPr>
                    </a:p>
                  </a:txBody>
                  <a:tcPr marL="58025" marR="58025" marT="0" marB="0"/>
                </a:tc>
                <a:tc>
                  <a:txBody>
                    <a:bodyPr/>
                    <a:lstStyle/>
                    <a:p>
                      <a:pPr algn="ctr">
                        <a:lnSpc>
                          <a:spcPct val="107000"/>
                        </a:lnSpc>
                        <a:spcAft>
                          <a:spcPts val="600"/>
                        </a:spcAft>
                      </a:pPr>
                      <a:r>
                        <a:rPr lang="ru-RU" sz="1600" kern="100" dirty="0">
                          <a:solidFill>
                            <a:srgbClr val="002060"/>
                          </a:solidFill>
                          <a:effectLst/>
                          <a:latin typeface="Bookman Old Style" panose="02050604050505020204" pitchFamily="18" charset="0"/>
                        </a:rPr>
                        <a:t>тихий час </a:t>
                      </a:r>
                      <a:endParaRPr lang="ru-RU" sz="1050" kern="100" dirty="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endParaRPr>
                    </a:p>
                  </a:txBody>
                  <a:tcPr marL="58025" marR="58025" marT="0" marB="0"/>
                </a:tc>
                <a:extLst>
                  <a:ext uri="{0D108BD9-81ED-4DB2-BD59-A6C34878D82A}">
                    <a16:rowId xmlns:a16="http://schemas.microsoft.com/office/drawing/2014/main" val="548405307"/>
                  </a:ext>
                </a:extLst>
              </a:tr>
              <a:tr h="315406">
                <a:tc>
                  <a:txBody>
                    <a:bodyPr/>
                    <a:lstStyle/>
                    <a:p>
                      <a:pPr algn="ctr">
                        <a:lnSpc>
                          <a:spcPct val="107000"/>
                        </a:lnSpc>
                        <a:spcAft>
                          <a:spcPts val="600"/>
                        </a:spcAft>
                      </a:pPr>
                      <a:r>
                        <a:rPr lang="ru-RU" sz="1600" b="1" kern="100" dirty="0">
                          <a:solidFill>
                            <a:srgbClr val="002060"/>
                          </a:solidFill>
                          <a:effectLst/>
                          <a:latin typeface="Bookman Old Style" panose="02050604050505020204" pitchFamily="18" charset="0"/>
                        </a:rPr>
                        <a:t>15:00-15:15 </a:t>
                      </a:r>
                      <a:endParaRPr lang="ru-RU" sz="1050" b="1" kern="100" dirty="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endParaRPr>
                    </a:p>
                  </a:txBody>
                  <a:tcPr marL="58025" marR="58025" marT="0" marB="0"/>
                </a:tc>
                <a:tc>
                  <a:txBody>
                    <a:bodyPr/>
                    <a:lstStyle/>
                    <a:p>
                      <a:pPr algn="ctr">
                        <a:lnSpc>
                          <a:spcPct val="107000"/>
                        </a:lnSpc>
                        <a:spcAft>
                          <a:spcPts val="600"/>
                        </a:spcAft>
                      </a:pPr>
                      <a:r>
                        <a:rPr lang="ru-RU" sz="1600" kern="100" dirty="0">
                          <a:solidFill>
                            <a:srgbClr val="002060"/>
                          </a:solidFill>
                          <a:effectLst/>
                          <a:latin typeface="Bookman Old Style" panose="02050604050505020204" pitchFamily="18" charset="0"/>
                        </a:rPr>
                        <a:t>полдник </a:t>
                      </a:r>
                      <a:endParaRPr lang="ru-RU" sz="1050" kern="100" dirty="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endParaRPr>
                    </a:p>
                  </a:txBody>
                  <a:tcPr marL="58025" marR="58025" marT="0" marB="0"/>
                </a:tc>
                <a:extLst>
                  <a:ext uri="{0D108BD9-81ED-4DB2-BD59-A6C34878D82A}">
                    <a16:rowId xmlns:a16="http://schemas.microsoft.com/office/drawing/2014/main" val="3095851060"/>
                  </a:ext>
                </a:extLst>
              </a:tr>
              <a:tr h="315406">
                <a:tc>
                  <a:txBody>
                    <a:bodyPr/>
                    <a:lstStyle/>
                    <a:p>
                      <a:pPr algn="ctr">
                        <a:lnSpc>
                          <a:spcPct val="107000"/>
                        </a:lnSpc>
                        <a:spcAft>
                          <a:spcPts val="600"/>
                        </a:spcAft>
                      </a:pPr>
                      <a:r>
                        <a:rPr lang="ru-RU" sz="1600" b="1" kern="100" dirty="0">
                          <a:solidFill>
                            <a:srgbClr val="002060"/>
                          </a:solidFill>
                          <a:effectLst/>
                          <a:latin typeface="Bookman Old Style" panose="02050604050505020204" pitchFamily="18" charset="0"/>
                        </a:rPr>
                        <a:t>15:15-16:00 </a:t>
                      </a:r>
                      <a:endParaRPr lang="ru-RU" sz="1050" b="1" kern="100" dirty="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endParaRPr>
                    </a:p>
                  </a:txBody>
                  <a:tcPr marL="58025" marR="58025" marT="0" marB="0"/>
                </a:tc>
                <a:tc>
                  <a:txBody>
                    <a:bodyPr/>
                    <a:lstStyle/>
                    <a:p>
                      <a:pPr algn="ctr">
                        <a:lnSpc>
                          <a:spcPct val="107000"/>
                        </a:lnSpc>
                        <a:spcAft>
                          <a:spcPts val="600"/>
                        </a:spcAft>
                      </a:pPr>
                      <a:r>
                        <a:rPr lang="ru-RU" sz="1600" kern="100" dirty="0">
                          <a:solidFill>
                            <a:srgbClr val="002060"/>
                          </a:solidFill>
                          <a:effectLst/>
                          <a:latin typeface="Bookman Old Style" panose="02050604050505020204" pitchFamily="18" charset="0"/>
                        </a:rPr>
                        <a:t>отрядные дела </a:t>
                      </a:r>
                      <a:endParaRPr lang="ru-RU" sz="1050" kern="100" dirty="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endParaRPr>
                    </a:p>
                  </a:txBody>
                  <a:tcPr marL="58025" marR="58025" marT="0" marB="0"/>
                </a:tc>
                <a:extLst>
                  <a:ext uri="{0D108BD9-81ED-4DB2-BD59-A6C34878D82A}">
                    <a16:rowId xmlns:a16="http://schemas.microsoft.com/office/drawing/2014/main" val="299749010"/>
                  </a:ext>
                </a:extLst>
              </a:tr>
              <a:tr h="315406">
                <a:tc>
                  <a:txBody>
                    <a:bodyPr/>
                    <a:lstStyle/>
                    <a:p>
                      <a:pPr algn="ctr">
                        <a:lnSpc>
                          <a:spcPct val="107000"/>
                        </a:lnSpc>
                        <a:spcAft>
                          <a:spcPts val="600"/>
                        </a:spcAft>
                      </a:pPr>
                      <a:r>
                        <a:rPr lang="ru-RU" sz="1600" b="1" kern="100" dirty="0">
                          <a:solidFill>
                            <a:srgbClr val="002060"/>
                          </a:solidFill>
                          <a:effectLst/>
                          <a:latin typeface="Bookman Old Style" panose="02050604050505020204" pitchFamily="18" charset="0"/>
                        </a:rPr>
                        <a:t>16:00-16:45 </a:t>
                      </a:r>
                      <a:endParaRPr lang="ru-RU" sz="1050" b="1" kern="100" dirty="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endParaRPr>
                    </a:p>
                  </a:txBody>
                  <a:tcPr marL="58025" marR="58025" marT="0" marB="0"/>
                </a:tc>
                <a:tc>
                  <a:txBody>
                    <a:bodyPr/>
                    <a:lstStyle/>
                    <a:p>
                      <a:pPr algn="ctr">
                        <a:lnSpc>
                          <a:spcPct val="107000"/>
                        </a:lnSpc>
                        <a:spcAft>
                          <a:spcPts val="600"/>
                        </a:spcAft>
                      </a:pPr>
                      <a:r>
                        <a:rPr lang="ru-RU" sz="1600" kern="100" dirty="0">
                          <a:solidFill>
                            <a:srgbClr val="002060"/>
                          </a:solidFill>
                          <a:effectLst/>
                          <a:latin typeface="Bookman Old Style" panose="02050604050505020204" pitchFamily="18" charset="0"/>
                        </a:rPr>
                        <a:t>спортивно-оздоровительный час </a:t>
                      </a:r>
                      <a:endParaRPr lang="ru-RU" sz="1050" kern="100" dirty="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endParaRPr>
                    </a:p>
                  </a:txBody>
                  <a:tcPr marL="58025" marR="58025" marT="0" marB="0"/>
                </a:tc>
                <a:extLst>
                  <a:ext uri="{0D108BD9-81ED-4DB2-BD59-A6C34878D82A}">
                    <a16:rowId xmlns:a16="http://schemas.microsoft.com/office/drawing/2014/main" val="3433349384"/>
                  </a:ext>
                </a:extLst>
              </a:tr>
              <a:tr h="315406">
                <a:tc>
                  <a:txBody>
                    <a:bodyPr/>
                    <a:lstStyle/>
                    <a:p>
                      <a:pPr algn="ctr">
                        <a:lnSpc>
                          <a:spcPct val="107000"/>
                        </a:lnSpc>
                        <a:spcAft>
                          <a:spcPts val="600"/>
                        </a:spcAft>
                      </a:pPr>
                      <a:r>
                        <a:rPr lang="ru-RU" sz="1600" b="1" kern="100" dirty="0">
                          <a:solidFill>
                            <a:srgbClr val="002060"/>
                          </a:solidFill>
                          <a:effectLst/>
                          <a:latin typeface="Bookman Old Style" panose="02050604050505020204" pitchFamily="18" charset="0"/>
                        </a:rPr>
                        <a:t>16:45-17:00</a:t>
                      </a:r>
                      <a:endParaRPr lang="ru-RU" sz="1050" b="1" kern="100" dirty="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endParaRPr>
                    </a:p>
                  </a:txBody>
                  <a:tcPr marL="58025" marR="58025" marT="0" marB="0"/>
                </a:tc>
                <a:tc>
                  <a:txBody>
                    <a:bodyPr/>
                    <a:lstStyle/>
                    <a:p>
                      <a:pPr algn="ctr">
                        <a:lnSpc>
                          <a:spcPct val="107000"/>
                        </a:lnSpc>
                        <a:spcAft>
                          <a:spcPts val="600"/>
                        </a:spcAft>
                      </a:pPr>
                      <a:r>
                        <a:rPr lang="ru-RU" sz="1600" kern="100" dirty="0">
                          <a:solidFill>
                            <a:srgbClr val="002060"/>
                          </a:solidFill>
                          <a:effectLst/>
                          <a:latin typeface="Bookman Old Style" panose="02050604050505020204" pitchFamily="18" charset="0"/>
                        </a:rPr>
                        <a:t>линейка подведения итогов </a:t>
                      </a:r>
                      <a:endParaRPr lang="ru-RU" sz="1050" kern="100" dirty="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endParaRPr>
                    </a:p>
                  </a:txBody>
                  <a:tcPr marL="58025" marR="58025" marT="0" marB="0"/>
                </a:tc>
                <a:extLst>
                  <a:ext uri="{0D108BD9-81ED-4DB2-BD59-A6C34878D82A}">
                    <a16:rowId xmlns:a16="http://schemas.microsoft.com/office/drawing/2014/main" val="645275084"/>
                  </a:ext>
                </a:extLst>
              </a:tr>
              <a:tr h="315406">
                <a:tc>
                  <a:txBody>
                    <a:bodyPr/>
                    <a:lstStyle/>
                    <a:p>
                      <a:pPr algn="ctr">
                        <a:lnSpc>
                          <a:spcPct val="107000"/>
                        </a:lnSpc>
                        <a:spcAft>
                          <a:spcPts val="600"/>
                        </a:spcAft>
                      </a:pPr>
                      <a:r>
                        <a:rPr lang="ru-RU" sz="1600" b="1" kern="100" dirty="0">
                          <a:solidFill>
                            <a:srgbClr val="002060"/>
                          </a:solidFill>
                          <a:effectLst/>
                          <a:latin typeface="Bookman Old Style" panose="02050604050505020204" pitchFamily="18" charset="0"/>
                        </a:rPr>
                        <a:t>17:00 -17:15</a:t>
                      </a:r>
                      <a:endParaRPr lang="ru-RU" sz="1050" b="1" kern="100" dirty="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endParaRPr>
                    </a:p>
                  </a:txBody>
                  <a:tcPr marL="58025" marR="58025" marT="0" marB="0"/>
                </a:tc>
                <a:tc>
                  <a:txBody>
                    <a:bodyPr/>
                    <a:lstStyle/>
                    <a:p>
                      <a:pPr algn="ctr">
                        <a:lnSpc>
                          <a:spcPct val="107000"/>
                        </a:lnSpc>
                        <a:spcAft>
                          <a:spcPts val="600"/>
                        </a:spcAft>
                      </a:pPr>
                      <a:r>
                        <a:rPr lang="ru-RU" sz="1600" kern="100" dirty="0">
                          <a:solidFill>
                            <a:srgbClr val="002060"/>
                          </a:solidFill>
                          <a:effectLst/>
                          <a:latin typeface="Bookman Old Style" panose="02050604050505020204" pitchFamily="18" charset="0"/>
                        </a:rPr>
                        <a:t>уход домой </a:t>
                      </a:r>
                      <a:endParaRPr lang="ru-RU" sz="1050" kern="100" dirty="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endParaRPr>
                    </a:p>
                  </a:txBody>
                  <a:tcPr marL="58025" marR="58025" marT="0" marB="0"/>
                </a:tc>
                <a:extLst>
                  <a:ext uri="{0D108BD9-81ED-4DB2-BD59-A6C34878D82A}">
                    <a16:rowId xmlns:a16="http://schemas.microsoft.com/office/drawing/2014/main" val="3604881792"/>
                  </a:ext>
                </a:extLst>
              </a:tr>
            </a:tbl>
          </a:graphicData>
        </a:graphic>
      </p:graphicFrame>
    </p:spTree>
    <p:extLst>
      <p:ext uri="{BB962C8B-B14F-4D97-AF65-F5344CB8AC3E}">
        <p14:creationId xmlns:p14="http://schemas.microsoft.com/office/powerpoint/2010/main" val="36385680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D7016C59-3D0D-EFC6-15E9-D20FD376BCA7}"/>
              </a:ext>
            </a:extLst>
          </p:cNvPr>
          <p:cNvPicPr>
            <a:picLocks noChangeAspect="1"/>
          </p:cNvPicPr>
          <p:nvPr/>
        </p:nvPicPr>
        <p:blipFill rotWithShape="1">
          <a:blip r:embed="rId2">
            <a:extLst>
              <a:ext uri="{28A0092B-C50C-407E-A947-70E740481C1C}">
                <a14:useLocalDpi xmlns:a14="http://schemas.microsoft.com/office/drawing/2010/main" val="0"/>
              </a:ext>
            </a:extLst>
          </a:blip>
          <a:srcRect t="11291"/>
          <a:stretch/>
        </p:blipFill>
        <p:spPr>
          <a:xfrm>
            <a:off x="0" y="0"/>
            <a:ext cx="9906000" cy="5513314"/>
          </a:xfrm>
          <a:prstGeom prst="rect">
            <a:avLst/>
          </a:prstGeom>
        </p:spPr>
      </p:pic>
      <p:sp>
        <p:nvSpPr>
          <p:cNvPr id="3" name="TextBox 2">
            <a:extLst>
              <a:ext uri="{FF2B5EF4-FFF2-40B4-BE49-F238E27FC236}">
                <a16:creationId xmlns:a16="http://schemas.microsoft.com/office/drawing/2014/main" id="{B6F55ACD-2946-852B-CBBF-592154B693E6}"/>
              </a:ext>
            </a:extLst>
          </p:cNvPr>
          <p:cNvSpPr txBox="1"/>
          <p:nvPr/>
        </p:nvSpPr>
        <p:spPr>
          <a:xfrm>
            <a:off x="2238891" y="610357"/>
            <a:ext cx="5428216" cy="402033"/>
          </a:xfrm>
          <a:prstGeom prst="rect">
            <a:avLst/>
          </a:prstGeom>
          <a:noFill/>
        </p:spPr>
        <p:txBody>
          <a:bodyPr wrap="square">
            <a:spAutoFit/>
          </a:bodyPr>
          <a:lstStyle/>
          <a:p>
            <a:pPr algn="ctr">
              <a:lnSpc>
                <a:spcPct val="107000"/>
              </a:lnSpc>
              <a:spcAft>
                <a:spcPts val="800"/>
              </a:spcAft>
            </a:pPr>
            <a:r>
              <a:rPr lang="ru-RU" sz="2000" b="1" kern="100" dirty="0">
                <a:solidFill>
                  <a:srgbClr val="C00000"/>
                </a:solidFill>
                <a:effectLst/>
                <a:latin typeface="Bookman Old Style" panose="02050604050505020204" pitchFamily="18" charset="0"/>
                <a:ea typeface="Calibri" panose="020F0502020204030204" pitchFamily="34" charset="0"/>
                <a:cs typeface="Times New Roman" panose="02020603050405020304" pitchFamily="18" charset="0"/>
              </a:rPr>
              <a:t>Механизмы реализации программы</a:t>
            </a:r>
            <a:endParaRPr lang="ru-RU" sz="1600" kern="100" dirty="0">
              <a:solidFill>
                <a:srgbClr val="C00000"/>
              </a:solidFill>
              <a:effectLst/>
              <a:latin typeface="Bookman Old Style" panose="02050604050505020204" pitchFamily="18" charset="0"/>
              <a:ea typeface="Calibri" panose="020F050202020403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1EFAFB4F-3C22-E455-98EC-560DCD68F67D}"/>
              </a:ext>
            </a:extLst>
          </p:cNvPr>
          <p:cNvSpPr txBox="1"/>
          <p:nvPr/>
        </p:nvSpPr>
        <p:spPr>
          <a:xfrm>
            <a:off x="116958" y="2024781"/>
            <a:ext cx="9672083" cy="4330801"/>
          </a:xfrm>
          <a:prstGeom prst="rect">
            <a:avLst/>
          </a:prstGeom>
          <a:noFill/>
        </p:spPr>
        <p:txBody>
          <a:bodyPr wrap="square">
            <a:spAutoFit/>
          </a:bodyPr>
          <a:lstStyle/>
          <a:p>
            <a:pPr indent="361950">
              <a:lnSpc>
                <a:spcPct val="107000"/>
              </a:lnSpc>
            </a:pPr>
            <a:r>
              <a:rPr lang="ru-RU" sz="1400" b="1" kern="100" dirty="0">
                <a:solidFill>
                  <a:srgbClr val="C00000"/>
                </a:solidFill>
                <a:effectLst/>
                <a:latin typeface="Bookman Old Style" panose="02050604050505020204" pitchFamily="18" charset="0"/>
                <a:ea typeface="Calibri" panose="020F0502020204030204" pitchFamily="34" charset="0"/>
                <a:cs typeface="Times New Roman" panose="02020603050405020304" pitchFamily="18" charset="0"/>
              </a:rPr>
              <a:t>I этап. Подготовительный. Апрель, май.</a:t>
            </a:r>
            <a:endParaRPr lang="ru-RU" sz="1400" kern="100" dirty="0">
              <a:solidFill>
                <a:srgbClr val="C00000"/>
              </a:solidFill>
              <a:effectLst/>
              <a:latin typeface="Bookman Old Style" panose="02050604050505020204" pitchFamily="18" charset="0"/>
              <a:ea typeface="Calibri" panose="020F0502020204030204" pitchFamily="34" charset="0"/>
              <a:cs typeface="Times New Roman" panose="02020603050405020304" pitchFamily="18" charset="0"/>
            </a:endParaRPr>
          </a:p>
          <a:p>
            <a:pPr algn="just">
              <a:lnSpc>
                <a:spcPct val="107000"/>
              </a:lnSpc>
            </a:pPr>
            <a:r>
              <a:rPr lang="ru-RU" sz="1400" kern="100" dirty="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rPr>
              <a:t>Этот этап характеризуется тем, что за 2 месяца до открытия пришкольного летнего оздоровительного лагеря начинается подготовка к летнему сезону. Деятельностью этого этапа является:</a:t>
            </a:r>
          </a:p>
          <a:p>
            <a:pPr marL="342900" lvl="0" indent="-342900" algn="just">
              <a:lnSpc>
                <a:spcPct val="107000"/>
              </a:lnSpc>
              <a:buFont typeface="Symbol" panose="05050102010706020507" pitchFamily="18" charset="2"/>
              <a:buChar char=""/>
            </a:pPr>
            <a:r>
              <a:rPr lang="ru-RU" sz="1400" kern="100" dirty="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rPr>
              <a:t>проведение совещаний при директоре и заместителе директора по воспитательной работе по подготовке школы к летнему сезону;</a:t>
            </a:r>
          </a:p>
          <a:p>
            <a:pPr marL="342900" lvl="0" indent="-342900" algn="just">
              <a:lnSpc>
                <a:spcPct val="107000"/>
              </a:lnSpc>
              <a:buFont typeface="Symbol" panose="05050102010706020507" pitchFamily="18" charset="2"/>
              <a:buChar char=""/>
            </a:pPr>
            <a:r>
              <a:rPr lang="ru-RU" sz="1400" kern="100" dirty="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rPr>
              <a:t>издание приказа по школе о проведении летней кампании;</a:t>
            </a:r>
          </a:p>
          <a:p>
            <a:pPr marL="342900" lvl="0" indent="-342900" algn="just">
              <a:lnSpc>
                <a:spcPct val="107000"/>
              </a:lnSpc>
              <a:buFont typeface="Symbol" panose="05050102010706020507" pitchFamily="18" charset="2"/>
              <a:buChar char=""/>
            </a:pPr>
            <a:r>
              <a:rPr lang="ru-RU" sz="1400" kern="100" dirty="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rPr>
              <a:t>разработка программы смены пришкольного лагеря «Радуга»;</a:t>
            </a:r>
          </a:p>
          <a:p>
            <a:pPr marL="342900" lvl="0" indent="-342900" algn="just">
              <a:lnSpc>
                <a:spcPct val="107000"/>
              </a:lnSpc>
              <a:buFont typeface="Symbol" panose="05050102010706020507" pitchFamily="18" charset="2"/>
              <a:buChar char=""/>
            </a:pPr>
            <a:r>
              <a:rPr lang="ru-RU" sz="1400" kern="100" dirty="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rPr>
              <a:t>подготовка методического материала для работников лагеря;</a:t>
            </a:r>
          </a:p>
          <a:p>
            <a:pPr marL="342900" lvl="0" indent="-342900" algn="just">
              <a:lnSpc>
                <a:spcPct val="107000"/>
              </a:lnSpc>
              <a:buFont typeface="Symbol" panose="05050102010706020507" pitchFamily="18" charset="2"/>
              <a:buChar char=""/>
            </a:pPr>
            <a:r>
              <a:rPr lang="ru-RU" sz="1400" kern="100" dirty="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rPr>
              <a:t>отбор кадров для работы в пришкольном летнем оздоровительном лагере;</a:t>
            </a:r>
          </a:p>
          <a:p>
            <a:pPr marL="342900" lvl="0" indent="-342900" algn="just">
              <a:lnSpc>
                <a:spcPct val="107000"/>
              </a:lnSpc>
              <a:spcAft>
                <a:spcPts val="800"/>
              </a:spcAft>
              <a:buFont typeface="Symbol" panose="05050102010706020507" pitchFamily="18" charset="2"/>
              <a:buChar char=""/>
            </a:pPr>
            <a:r>
              <a:rPr lang="ru-RU" sz="1400" kern="100" dirty="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rPr>
              <a:t>составление необходимой документации для деятельности лагеря (план-сетка, положение, должностные обязанности, инструкции т.д.)</a:t>
            </a:r>
          </a:p>
          <a:p>
            <a:pPr indent="361950">
              <a:lnSpc>
                <a:spcPct val="107000"/>
              </a:lnSpc>
            </a:pPr>
            <a:r>
              <a:rPr lang="ru-RU" sz="1400" kern="100" dirty="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rPr>
              <a:t> </a:t>
            </a:r>
            <a:r>
              <a:rPr lang="ru-RU" sz="1400" b="1" kern="100" dirty="0">
                <a:solidFill>
                  <a:srgbClr val="C00000"/>
                </a:solidFill>
                <a:effectLst/>
                <a:latin typeface="Bookman Old Style" panose="02050604050505020204" pitchFamily="18" charset="0"/>
                <a:ea typeface="Calibri" panose="020F0502020204030204" pitchFamily="34" charset="0"/>
                <a:cs typeface="Times New Roman" panose="02020603050405020304" pitchFamily="18" charset="0"/>
              </a:rPr>
              <a:t>II этап. Организационный. Июнь.</a:t>
            </a:r>
            <a:endParaRPr lang="ru-RU" sz="1400" kern="100" dirty="0">
              <a:solidFill>
                <a:srgbClr val="C00000"/>
              </a:solidFill>
              <a:effectLst/>
              <a:latin typeface="Bookman Old Style" panose="02050604050505020204" pitchFamily="18" charset="0"/>
              <a:ea typeface="Calibri" panose="020F0502020204030204" pitchFamily="34" charset="0"/>
              <a:cs typeface="Times New Roman" panose="02020603050405020304" pitchFamily="18" charset="0"/>
            </a:endParaRPr>
          </a:p>
          <a:p>
            <a:pPr>
              <a:lnSpc>
                <a:spcPct val="107000"/>
              </a:lnSpc>
            </a:pPr>
            <a:r>
              <a:rPr lang="ru-RU" sz="1400" kern="100" dirty="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rPr>
              <a:t>Этот период короткий по количеству дней, всего лишь 2-3 дня.</a:t>
            </a:r>
          </a:p>
          <a:p>
            <a:pPr>
              <a:lnSpc>
                <a:spcPct val="107000"/>
              </a:lnSpc>
            </a:pPr>
            <a:r>
              <a:rPr lang="ru-RU" sz="1400" kern="100" dirty="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rPr>
              <a:t>Основной деятельностью этого этапа является:</a:t>
            </a:r>
          </a:p>
          <a:p>
            <a:pPr marL="342900" lvl="0" indent="-342900">
              <a:lnSpc>
                <a:spcPct val="107000"/>
              </a:lnSpc>
              <a:buFont typeface="Symbol" panose="05050102010706020507" pitchFamily="18" charset="2"/>
              <a:buChar char=""/>
            </a:pPr>
            <a:r>
              <a:rPr lang="ru-RU" sz="1400" kern="100" dirty="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rPr>
              <a:t>встреча детей, проведение диагностики по выявлению лидерских, организаторских и творческих способностей;</a:t>
            </a:r>
          </a:p>
          <a:p>
            <a:pPr marL="342900" lvl="0" indent="-342900">
              <a:lnSpc>
                <a:spcPct val="107000"/>
              </a:lnSpc>
              <a:buFont typeface="Symbol" panose="05050102010706020507" pitchFamily="18" charset="2"/>
              <a:buChar char=""/>
            </a:pPr>
            <a:r>
              <a:rPr lang="ru-RU" sz="1400" kern="100" dirty="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rPr>
              <a:t>запуск программы </a:t>
            </a:r>
            <a:r>
              <a:rPr lang="en-US" sz="1400" kern="100" dirty="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rPr>
              <a:t>«PRO</a:t>
            </a:r>
            <a:r>
              <a:rPr lang="ru-RU" sz="1400" kern="100" dirty="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rPr>
              <a:t>движение»;</a:t>
            </a:r>
          </a:p>
          <a:p>
            <a:pPr marL="342900" lvl="0" indent="-342900">
              <a:lnSpc>
                <a:spcPct val="107000"/>
              </a:lnSpc>
              <a:spcAft>
                <a:spcPts val="800"/>
              </a:spcAft>
              <a:buFont typeface="Symbol" panose="05050102010706020507" pitchFamily="18" charset="2"/>
              <a:buChar char=""/>
            </a:pPr>
            <a:r>
              <a:rPr lang="ru-RU" sz="1400" kern="100" dirty="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rPr>
              <a:t>знакомство с правилами жизнедеятельности лагеря.</a:t>
            </a:r>
          </a:p>
        </p:txBody>
      </p:sp>
    </p:spTree>
    <p:extLst>
      <p:ext uri="{BB962C8B-B14F-4D97-AF65-F5344CB8AC3E}">
        <p14:creationId xmlns:p14="http://schemas.microsoft.com/office/powerpoint/2010/main" val="6186697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D7016C59-3D0D-EFC6-15E9-D20FD376BCA7}"/>
              </a:ext>
            </a:extLst>
          </p:cNvPr>
          <p:cNvPicPr>
            <a:picLocks noChangeAspect="1"/>
          </p:cNvPicPr>
          <p:nvPr/>
        </p:nvPicPr>
        <p:blipFill rotWithShape="1">
          <a:blip r:embed="rId2">
            <a:extLst>
              <a:ext uri="{28A0092B-C50C-407E-A947-70E740481C1C}">
                <a14:useLocalDpi xmlns:a14="http://schemas.microsoft.com/office/drawing/2010/main" val="0"/>
              </a:ext>
            </a:extLst>
          </a:blip>
          <a:srcRect t="11291"/>
          <a:stretch/>
        </p:blipFill>
        <p:spPr>
          <a:xfrm>
            <a:off x="0" y="0"/>
            <a:ext cx="9906000" cy="5513314"/>
          </a:xfrm>
          <a:prstGeom prst="rect">
            <a:avLst/>
          </a:prstGeom>
        </p:spPr>
      </p:pic>
      <p:sp>
        <p:nvSpPr>
          <p:cNvPr id="5" name="TextBox 4">
            <a:extLst>
              <a:ext uri="{FF2B5EF4-FFF2-40B4-BE49-F238E27FC236}">
                <a16:creationId xmlns:a16="http://schemas.microsoft.com/office/drawing/2014/main" id="{1EFAFB4F-3C22-E455-98EC-560DCD68F67D}"/>
              </a:ext>
            </a:extLst>
          </p:cNvPr>
          <p:cNvSpPr txBox="1"/>
          <p:nvPr/>
        </p:nvSpPr>
        <p:spPr>
          <a:xfrm>
            <a:off x="425302" y="2109842"/>
            <a:ext cx="9250325" cy="3534878"/>
          </a:xfrm>
          <a:prstGeom prst="rect">
            <a:avLst/>
          </a:prstGeom>
          <a:noFill/>
        </p:spPr>
        <p:txBody>
          <a:bodyPr wrap="square">
            <a:spAutoFit/>
          </a:bodyPr>
          <a:lstStyle/>
          <a:p>
            <a:pPr indent="361950" algn="just">
              <a:lnSpc>
                <a:spcPct val="107000"/>
              </a:lnSpc>
            </a:pPr>
            <a:r>
              <a:rPr lang="ru-RU" sz="1400" b="1" kern="100" dirty="0">
                <a:solidFill>
                  <a:srgbClr val="C00000"/>
                </a:solidFill>
                <a:effectLst/>
                <a:latin typeface="Bookman Old Style" panose="02050604050505020204" pitchFamily="18" charset="0"/>
                <a:ea typeface="Calibri" panose="020F0502020204030204" pitchFamily="34" charset="0"/>
                <a:cs typeface="Times New Roman" panose="02020603050405020304" pitchFamily="18" charset="0"/>
              </a:rPr>
              <a:t>III этап. Практический.  Июнь.</a:t>
            </a:r>
          </a:p>
          <a:p>
            <a:pPr algn="just">
              <a:lnSpc>
                <a:spcPct val="107000"/>
              </a:lnSpc>
            </a:pPr>
            <a:r>
              <a:rPr lang="ru-RU" sz="1400" kern="100" dirty="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rPr>
              <a:t>Основной деятельностью этого этапа является:</a:t>
            </a:r>
          </a:p>
          <a:p>
            <a:pPr algn="just">
              <a:lnSpc>
                <a:spcPct val="107000"/>
              </a:lnSpc>
            </a:pPr>
            <a:r>
              <a:rPr lang="ru-RU" sz="1400" kern="100" dirty="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rPr>
              <a:t>•	реализация основной идеи смены;</a:t>
            </a:r>
          </a:p>
          <a:p>
            <a:pPr algn="just">
              <a:lnSpc>
                <a:spcPct val="107000"/>
              </a:lnSpc>
            </a:pPr>
            <a:r>
              <a:rPr lang="ru-RU" sz="1400" kern="100" dirty="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rPr>
              <a:t>•	вовлечение детей и подростков в различные виды коллективно-творческих дел;</a:t>
            </a:r>
          </a:p>
          <a:p>
            <a:pPr algn="just">
              <a:lnSpc>
                <a:spcPct val="107000"/>
              </a:lnSpc>
            </a:pPr>
            <a:r>
              <a:rPr lang="ru-RU" sz="1400" kern="100" dirty="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rPr>
              <a:t>•	целенаправленная работа по воспитанию детей; </a:t>
            </a:r>
          </a:p>
          <a:p>
            <a:pPr algn="just">
              <a:lnSpc>
                <a:spcPct val="107000"/>
              </a:lnSpc>
            </a:pPr>
            <a:r>
              <a:rPr lang="ru-RU" sz="1400" kern="100" dirty="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rPr>
              <a:t>•	проведение мероприятий по оздоровлению и физическому развитию детей; </a:t>
            </a:r>
          </a:p>
          <a:p>
            <a:pPr algn="just">
              <a:lnSpc>
                <a:spcPct val="107000"/>
              </a:lnSpc>
            </a:pPr>
            <a:r>
              <a:rPr lang="ru-RU" sz="1400" kern="100" dirty="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rPr>
              <a:t>•	контроль состояния здоровья детей.</a:t>
            </a:r>
          </a:p>
          <a:p>
            <a:pPr indent="361950" algn="just">
              <a:lnSpc>
                <a:spcPct val="107000"/>
              </a:lnSpc>
            </a:pPr>
            <a:endParaRPr lang="ru-RU" sz="1400" b="1" kern="100" dirty="0">
              <a:solidFill>
                <a:srgbClr val="C00000"/>
              </a:solidFill>
              <a:effectLst/>
              <a:latin typeface="Bookman Old Style" panose="02050604050505020204" pitchFamily="18" charset="0"/>
              <a:ea typeface="Calibri" panose="020F0502020204030204" pitchFamily="34" charset="0"/>
              <a:cs typeface="Times New Roman" panose="02020603050405020304" pitchFamily="18" charset="0"/>
            </a:endParaRPr>
          </a:p>
          <a:p>
            <a:pPr indent="361950" algn="just">
              <a:lnSpc>
                <a:spcPct val="107000"/>
              </a:lnSpc>
            </a:pPr>
            <a:r>
              <a:rPr lang="ru-RU" sz="1400" b="1" kern="100" dirty="0">
                <a:solidFill>
                  <a:srgbClr val="C00000"/>
                </a:solidFill>
                <a:effectLst/>
                <a:latin typeface="Bookman Old Style" panose="02050604050505020204" pitchFamily="18" charset="0"/>
                <a:ea typeface="Calibri" panose="020F0502020204030204" pitchFamily="34" charset="0"/>
                <a:cs typeface="Times New Roman" panose="02020603050405020304" pitchFamily="18" charset="0"/>
              </a:rPr>
              <a:t>IV этап. Аналитический. Июль.</a:t>
            </a:r>
          </a:p>
          <a:p>
            <a:pPr algn="just">
              <a:lnSpc>
                <a:spcPct val="107000"/>
              </a:lnSpc>
            </a:pPr>
            <a:r>
              <a:rPr lang="ru-RU" sz="1400" kern="100" dirty="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rPr>
              <a:t>Основной идеей этого этапа является: </a:t>
            </a:r>
          </a:p>
          <a:p>
            <a:pPr algn="just">
              <a:lnSpc>
                <a:spcPct val="107000"/>
              </a:lnSpc>
            </a:pPr>
            <a:r>
              <a:rPr lang="ru-RU" sz="1400" kern="100" dirty="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rPr>
              <a:t>•	подведение итогов смены в пришкольном лагере;</a:t>
            </a:r>
          </a:p>
          <a:p>
            <a:pPr algn="just">
              <a:lnSpc>
                <a:spcPct val="107000"/>
              </a:lnSpc>
            </a:pPr>
            <a:r>
              <a:rPr lang="ru-RU" sz="1400" kern="100" dirty="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rPr>
              <a:t>•	игровая диагностика детского коллектива «степень удовлетворенности»;</a:t>
            </a:r>
          </a:p>
          <a:p>
            <a:pPr algn="just">
              <a:lnSpc>
                <a:spcPct val="107000"/>
              </a:lnSpc>
            </a:pPr>
            <a:r>
              <a:rPr lang="ru-RU" sz="1400" kern="100" dirty="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rPr>
              <a:t>•	выработка перспектив деятельности организации;</a:t>
            </a:r>
          </a:p>
          <a:p>
            <a:pPr algn="just">
              <a:lnSpc>
                <a:spcPct val="107000"/>
              </a:lnSpc>
            </a:pPr>
            <a:r>
              <a:rPr lang="ru-RU" sz="1400" kern="100" dirty="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rPr>
              <a:t>•	анализ предложений, внесенных детьми, родителями, педагогами, по деятельности летнего пришкольного лагеря в будущем. </a:t>
            </a:r>
          </a:p>
        </p:txBody>
      </p:sp>
    </p:spTree>
    <p:extLst>
      <p:ext uri="{BB962C8B-B14F-4D97-AF65-F5344CB8AC3E}">
        <p14:creationId xmlns:p14="http://schemas.microsoft.com/office/powerpoint/2010/main" val="35345609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1B146296-67CD-1362-9CB7-F3899B2CF4C3}"/>
              </a:ext>
            </a:extLst>
          </p:cNvPr>
          <p:cNvPicPr>
            <a:picLocks noChangeAspect="1"/>
          </p:cNvPicPr>
          <p:nvPr/>
        </p:nvPicPr>
        <p:blipFill rotWithShape="1">
          <a:blip r:embed="rId2">
            <a:extLst>
              <a:ext uri="{28A0092B-C50C-407E-A947-70E740481C1C}">
                <a14:useLocalDpi xmlns:a14="http://schemas.microsoft.com/office/drawing/2010/main" val="0"/>
              </a:ext>
            </a:extLst>
          </a:blip>
          <a:srcRect t="11523"/>
          <a:stretch/>
        </p:blipFill>
        <p:spPr>
          <a:xfrm>
            <a:off x="0" y="0"/>
            <a:ext cx="9906000" cy="6858000"/>
          </a:xfrm>
          <a:prstGeom prst="rect">
            <a:avLst/>
          </a:prstGeom>
        </p:spPr>
      </p:pic>
      <p:sp>
        <p:nvSpPr>
          <p:cNvPr id="4" name="TextBox 3">
            <a:extLst>
              <a:ext uri="{FF2B5EF4-FFF2-40B4-BE49-F238E27FC236}">
                <a16:creationId xmlns:a16="http://schemas.microsoft.com/office/drawing/2014/main" id="{664AA89D-F617-0D52-FB30-EEEF5F98F798}"/>
              </a:ext>
            </a:extLst>
          </p:cNvPr>
          <p:cNvSpPr txBox="1"/>
          <p:nvPr/>
        </p:nvSpPr>
        <p:spPr>
          <a:xfrm>
            <a:off x="534286" y="1674096"/>
            <a:ext cx="8837428" cy="4473982"/>
          </a:xfrm>
          <a:prstGeom prst="rect">
            <a:avLst/>
          </a:prstGeom>
          <a:noFill/>
        </p:spPr>
        <p:txBody>
          <a:bodyPr wrap="square">
            <a:spAutoFit/>
          </a:bodyPr>
          <a:lstStyle/>
          <a:p>
            <a:pPr algn="ctr">
              <a:lnSpc>
                <a:spcPct val="107000"/>
              </a:lnSpc>
              <a:spcAft>
                <a:spcPts val="800"/>
              </a:spcAft>
            </a:pPr>
            <a:r>
              <a:rPr lang="ru-RU" sz="1600" b="1" kern="100" dirty="0">
                <a:solidFill>
                  <a:srgbClr val="C00000"/>
                </a:solidFill>
                <a:effectLst/>
                <a:latin typeface="Bookman Old Style" panose="02050604050505020204" pitchFamily="18" charset="0"/>
                <a:ea typeface="Calibri" panose="020F0502020204030204" pitchFamily="34" charset="0"/>
                <a:cs typeface="Times New Roman" panose="02020603050405020304" pitchFamily="18" charset="0"/>
              </a:rPr>
              <a:t>Методическое сопровождение программы</a:t>
            </a:r>
            <a:endParaRPr lang="ru-RU" sz="1600" kern="100" dirty="0">
              <a:solidFill>
                <a:srgbClr val="C00000"/>
              </a:solidFill>
              <a:effectLst/>
              <a:latin typeface="Bookman Old Style" panose="02050604050505020204" pitchFamily="18" charset="0"/>
              <a:ea typeface="Calibri" panose="020F0502020204030204" pitchFamily="34" charset="0"/>
              <a:cs typeface="Times New Roman" panose="02020603050405020304" pitchFamily="18" charset="0"/>
            </a:endParaRPr>
          </a:p>
          <a:p>
            <a:pPr algn="just">
              <a:lnSpc>
                <a:spcPct val="107000"/>
              </a:lnSpc>
              <a:spcAft>
                <a:spcPts val="800"/>
              </a:spcAft>
            </a:pPr>
            <a:r>
              <a:rPr lang="ru-RU" sz="1400" kern="100" dirty="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rPr>
              <a:t>Основными методами организации деятельности являются:</a:t>
            </a:r>
          </a:p>
          <a:p>
            <a:pPr marL="342900" lvl="0" indent="-342900" algn="just">
              <a:lnSpc>
                <a:spcPct val="107000"/>
              </a:lnSpc>
              <a:buFont typeface="Symbol" panose="05050102010706020507" pitchFamily="18" charset="2"/>
              <a:buChar char=""/>
            </a:pPr>
            <a:r>
              <a:rPr lang="ru-RU" sz="1400" kern="100" dirty="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rPr>
              <a:t>Метод игры (игры отбираются воспитателями в соответствии с поставленной целью).</a:t>
            </a:r>
          </a:p>
          <a:p>
            <a:pPr marL="342900" lvl="0" indent="-342900" algn="just">
              <a:lnSpc>
                <a:spcPct val="107000"/>
              </a:lnSpc>
              <a:buFont typeface="Symbol" panose="05050102010706020507" pitchFamily="18" charset="2"/>
              <a:buChar char=""/>
            </a:pPr>
            <a:r>
              <a:rPr lang="ru-RU" sz="1400" kern="100" dirty="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rPr>
              <a:t>Методы состязательности (распространяется на все сферы творческой деятельности).</a:t>
            </a:r>
          </a:p>
          <a:p>
            <a:pPr marL="342900" lvl="0" indent="-342900" algn="just">
              <a:lnSpc>
                <a:spcPct val="107000"/>
              </a:lnSpc>
              <a:buFont typeface="Symbol" panose="05050102010706020507" pitchFamily="18" charset="2"/>
              <a:buChar char=""/>
            </a:pPr>
            <a:r>
              <a:rPr lang="ru-RU" sz="1400" kern="100" dirty="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rPr>
              <a:t>Метод коллективной творческой деятельности (КТД).</a:t>
            </a:r>
          </a:p>
          <a:p>
            <a:pPr marL="342900" lvl="0" indent="-342900" algn="just">
              <a:lnSpc>
                <a:spcPct val="107000"/>
              </a:lnSpc>
              <a:buFont typeface="Symbol" panose="05050102010706020507" pitchFamily="18" charset="2"/>
              <a:buChar char=""/>
            </a:pPr>
            <a:r>
              <a:rPr lang="ru-RU" sz="1400" kern="100" dirty="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rPr>
              <a:t>Проведение воспитательно-профилактической работы с детьми в целях предотвращения или устранения негативных психологических факторов.</a:t>
            </a:r>
          </a:p>
          <a:p>
            <a:pPr marL="342900" lvl="0" indent="-342900" algn="just">
              <a:lnSpc>
                <a:spcPct val="107000"/>
              </a:lnSpc>
              <a:spcAft>
                <a:spcPts val="800"/>
              </a:spcAft>
              <a:buFont typeface="Symbol" panose="05050102010706020507" pitchFamily="18" charset="2"/>
              <a:buChar char=""/>
            </a:pPr>
            <a:r>
              <a:rPr lang="ru-RU" sz="1400" kern="100" dirty="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rPr>
              <a:t>Беседы с детьми по налаживанию и поддерживанию их межличностных взаимоотношений.</a:t>
            </a:r>
          </a:p>
          <a:p>
            <a:pPr algn="ctr">
              <a:lnSpc>
                <a:spcPct val="107000"/>
              </a:lnSpc>
              <a:spcAft>
                <a:spcPts val="800"/>
              </a:spcAft>
            </a:pPr>
            <a:r>
              <a:rPr lang="ru-RU" sz="1600" b="1" kern="100" dirty="0">
                <a:solidFill>
                  <a:srgbClr val="C00000"/>
                </a:solidFill>
                <a:effectLst/>
                <a:latin typeface="Bookman Old Style" panose="02050604050505020204" pitchFamily="18" charset="0"/>
                <a:ea typeface="Calibri" panose="020F0502020204030204" pitchFamily="34" charset="0"/>
                <a:cs typeface="Times New Roman" panose="02020603050405020304" pitchFamily="18" charset="0"/>
              </a:rPr>
              <a:t>Педагогические условия</a:t>
            </a:r>
            <a:endParaRPr lang="ru-RU" sz="1600" kern="100" dirty="0">
              <a:solidFill>
                <a:srgbClr val="C00000"/>
              </a:solidFill>
              <a:effectLst/>
              <a:latin typeface="Bookman Old Style" panose="02050604050505020204" pitchFamily="18" charset="0"/>
              <a:ea typeface="Calibri" panose="020F0502020204030204" pitchFamily="34" charset="0"/>
              <a:cs typeface="Times New Roman" panose="02020603050405020304" pitchFamily="18" charset="0"/>
            </a:endParaRPr>
          </a:p>
          <a:p>
            <a:pPr marL="342900" lvl="0" indent="-342900" algn="just">
              <a:lnSpc>
                <a:spcPct val="107000"/>
              </a:lnSpc>
              <a:buFont typeface="Symbol" panose="05050102010706020507" pitchFamily="18" charset="2"/>
              <a:buChar char=""/>
            </a:pPr>
            <a:r>
              <a:rPr lang="ru-RU" sz="1400" kern="100" dirty="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rPr>
              <a:t>Отбор педагогических средств с учетом возрастных и индивидуальных особенностей, способствующих успешной самореализации детей.</a:t>
            </a:r>
          </a:p>
          <a:p>
            <a:pPr marL="342900" lvl="0" indent="-342900" algn="just">
              <a:lnSpc>
                <a:spcPct val="107000"/>
              </a:lnSpc>
              <a:buFont typeface="Symbol" panose="05050102010706020507" pitchFamily="18" charset="2"/>
              <a:buChar char=""/>
            </a:pPr>
            <a:r>
              <a:rPr lang="ru-RU" sz="1400" kern="100" dirty="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rPr>
              <a:t>Организация различных видов деятельности.</a:t>
            </a:r>
          </a:p>
          <a:p>
            <a:pPr marL="342900" lvl="0" indent="-342900" algn="just">
              <a:lnSpc>
                <a:spcPct val="107000"/>
              </a:lnSpc>
              <a:buFont typeface="Symbol" panose="05050102010706020507" pitchFamily="18" charset="2"/>
              <a:buChar char=""/>
            </a:pPr>
            <a:r>
              <a:rPr lang="ru-RU" sz="1400" kern="100" dirty="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rPr>
              <a:t>Добровольность включения детей в организацию жизни лагеря.</a:t>
            </a:r>
          </a:p>
          <a:p>
            <a:pPr marL="342900" lvl="0" indent="-342900" algn="just">
              <a:lnSpc>
                <a:spcPct val="107000"/>
              </a:lnSpc>
              <a:buFont typeface="Symbol" panose="05050102010706020507" pitchFamily="18" charset="2"/>
              <a:buChar char=""/>
            </a:pPr>
            <a:r>
              <a:rPr lang="ru-RU" sz="1400" kern="100" dirty="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rPr>
              <a:t>Создание ситуации успеха.</a:t>
            </a:r>
          </a:p>
          <a:p>
            <a:pPr marL="342900" lvl="0" indent="-342900" algn="just">
              <a:lnSpc>
                <a:spcPct val="107000"/>
              </a:lnSpc>
              <a:buFont typeface="Symbol" panose="05050102010706020507" pitchFamily="18" charset="2"/>
              <a:buChar char=""/>
            </a:pPr>
            <a:r>
              <a:rPr lang="ru-RU" sz="1400" kern="100" dirty="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rPr>
              <a:t>Систематическое информирование о результатах прожитого дня.</a:t>
            </a:r>
          </a:p>
          <a:p>
            <a:pPr marL="270510" algn="just">
              <a:lnSpc>
                <a:spcPct val="107000"/>
              </a:lnSpc>
              <a:spcAft>
                <a:spcPts val="800"/>
              </a:spcAft>
            </a:pPr>
            <a:r>
              <a:rPr lang="ru-RU" sz="1400" kern="100" dirty="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rPr>
              <a:t>Организация различных видов стимулирования.</a:t>
            </a:r>
          </a:p>
        </p:txBody>
      </p:sp>
      <p:sp>
        <p:nvSpPr>
          <p:cNvPr id="5" name="TextBox 4">
            <a:extLst>
              <a:ext uri="{FF2B5EF4-FFF2-40B4-BE49-F238E27FC236}">
                <a16:creationId xmlns:a16="http://schemas.microsoft.com/office/drawing/2014/main" id="{CA4326CD-C084-A806-5567-89560C051AFA}"/>
              </a:ext>
            </a:extLst>
          </p:cNvPr>
          <p:cNvSpPr txBox="1"/>
          <p:nvPr/>
        </p:nvSpPr>
        <p:spPr>
          <a:xfrm>
            <a:off x="2238892" y="435015"/>
            <a:ext cx="5428216" cy="402033"/>
          </a:xfrm>
          <a:prstGeom prst="rect">
            <a:avLst/>
          </a:prstGeom>
          <a:noFill/>
        </p:spPr>
        <p:txBody>
          <a:bodyPr wrap="square">
            <a:spAutoFit/>
          </a:bodyPr>
          <a:lstStyle/>
          <a:p>
            <a:pPr algn="ctr">
              <a:lnSpc>
                <a:spcPct val="107000"/>
              </a:lnSpc>
              <a:spcAft>
                <a:spcPts val="800"/>
              </a:spcAft>
            </a:pPr>
            <a:r>
              <a:rPr lang="ru-RU" sz="2000" b="1" kern="100" dirty="0">
                <a:solidFill>
                  <a:srgbClr val="C00000"/>
                </a:solidFill>
                <a:effectLst/>
                <a:latin typeface="Bookman Old Style" panose="02050604050505020204" pitchFamily="18" charset="0"/>
                <a:ea typeface="Calibri" panose="020F0502020204030204" pitchFamily="34" charset="0"/>
                <a:cs typeface="Times New Roman" panose="02020603050405020304" pitchFamily="18" charset="0"/>
              </a:rPr>
              <a:t>Механизмы реализации программы</a:t>
            </a:r>
            <a:endParaRPr lang="ru-RU" sz="1600" kern="100" dirty="0">
              <a:solidFill>
                <a:srgbClr val="C00000"/>
              </a:solidFill>
              <a:effectLst/>
              <a:latin typeface="Bookman Old Style" panose="020506040505050202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8690128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1B146296-67CD-1362-9CB7-F3899B2CF4C3}"/>
              </a:ext>
            </a:extLst>
          </p:cNvPr>
          <p:cNvPicPr>
            <a:picLocks noChangeAspect="1"/>
          </p:cNvPicPr>
          <p:nvPr/>
        </p:nvPicPr>
        <p:blipFill rotWithShape="1">
          <a:blip r:embed="rId2">
            <a:extLst>
              <a:ext uri="{28A0092B-C50C-407E-A947-70E740481C1C}">
                <a14:useLocalDpi xmlns:a14="http://schemas.microsoft.com/office/drawing/2010/main" val="0"/>
              </a:ext>
            </a:extLst>
          </a:blip>
          <a:srcRect t="11523"/>
          <a:stretch/>
        </p:blipFill>
        <p:spPr>
          <a:xfrm>
            <a:off x="0" y="0"/>
            <a:ext cx="9906000" cy="6858000"/>
          </a:xfrm>
          <a:prstGeom prst="rect">
            <a:avLst/>
          </a:prstGeom>
        </p:spPr>
      </p:pic>
      <p:sp>
        <p:nvSpPr>
          <p:cNvPr id="4" name="TextBox 3">
            <a:extLst>
              <a:ext uri="{FF2B5EF4-FFF2-40B4-BE49-F238E27FC236}">
                <a16:creationId xmlns:a16="http://schemas.microsoft.com/office/drawing/2014/main" id="{664AA89D-F617-0D52-FB30-EEEF5F98F798}"/>
              </a:ext>
            </a:extLst>
          </p:cNvPr>
          <p:cNvSpPr txBox="1"/>
          <p:nvPr/>
        </p:nvSpPr>
        <p:spPr>
          <a:xfrm>
            <a:off x="534286" y="1674096"/>
            <a:ext cx="8837428" cy="4024307"/>
          </a:xfrm>
          <a:prstGeom prst="rect">
            <a:avLst/>
          </a:prstGeom>
          <a:noFill/>
        </p:spPr>
        <p:txBody>
          <a:bodyPr wrap="square">
            <a:spAutoFit/>
          </a:bodyPr>
          <a:lstStyle/>
          <a:p>
            <a:pPr algn="ctr">
              <a:lnSpc>
                <a:spcPct val="107000"/>
              </a:lnSpc>
              <a:spcAft>
                <a:spcPts val="800"/>
              </a:spcAft>
            </a:pPr>
            <a:r>
              <a:rPr lang="ru-RU" sz="1600" b="1" kern="100" dirty="0">
                <a:solidFill>
                  <a:srgbClr val="C00000"/>
                </a:solidFill>
                <a:effectLst/>
                <a:latin typeface="Bookman Old Style" panose="02050604050505020204" pitchFamily="18" charset="0"/>
                <a:ea typeface="Calibri" panose="020F0502020204030204" pitchFamily="34" charset="0"/>
                <a:cs typeface="Times New Roman" panose="02020603050405020304" pitchFamily="18" charset="0"/>
              </a:rPr>
              <a:t>Формы и методы работы</a:t>
            </a:r>
          </a:p>
          <a:p>
            <a:pPr algn="just">
              <a:lnSpc>
                <a:spcPct val="107000"/>
              </a:lnSpc>
              <a:spcAft>
                <a:spcPts val="600"/>
              </a:spcAft>
            </a:pPr>
            <a:r>
              <a:rPr lang="ru-RU" sz="1400" b="1" i="1" kern="100" dirty="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rPr>
              <a:t>Познавательные беседы</a:t>
            </a:r>
            <a:r>
              <a:rPr lang="ru-RU" sz="1400" kern="100" dirty="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rPr>
              <a:t> – проводятся с целью ознакомления детей с новым материалом.</a:t>
            </a:r>
          </a:p>
          <a:p>
            <a:pPr algn="just">
              <a:lnSpc>
                <a:spcPct val="107000"/>
              </a:lnSpc>
              <a:spcAft>
                <a:spcPts val="600"/>
              </a:spcAft>
            </a:pPr>
            <a:r>
              <a:rPr lang="ru-RU" sz="1400" b="1" i="1" kern="100" dirty="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rPr>
              <a:t>Словесные, настольно-печатные игры</a:t>
            </a:r>
            <a:r>
              <a:rPr lang="ru-RU" sz="1400" kern="100" dirty="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rPr>
              <a:t> – организуются с целью закрепления и как форма проведения занятия (ознакомление с окружающим, продуктивные виды деятельности).</a:t>
            </a:r>
          </a:p>
          <a:p>
            <a:pPr algn="just">
              <a:lnSpc>
                <a:spcPct val="107000"/>
              </a:lnSpc>
              <a:spcAft>
                <a:spcPts val="600"/>
              </a:spcAft>
            </a:pPr>
            <a:r>
              <a:rPr lang="ru-RU" sz="1400" b="1" i="1" kern="100" dirty="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rPr>
              <a:t>Подвижные игры</a:t>
            </a:r>
            <a:r>
              <a:rPr lang="ru-RU" sz="1400" kern="100" dirty="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rPr>
              <a:t> – проводятся для смены деятельности на занятиях, может и проводится и в конце занятия.</a:t>
            </a:r>
          </a:p>
          <a:p>
            <a:pPr algn="just">
              <a:lnSpc>
                <a:spcPct val="107000"/>
              </a:lnSpc>
              <a:spcAft>
                <a:spcPts val="600"/>
              </a:spcAft>
            </a:pPr>
            <a:r>
              <a:rPr lang="ru-RU" sz="1400" b="1" i="1" kern="100" dirty="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rPr>
              <a:t>Целевые прогулки, экскурсии</a:t>
            </a:r>
            <a:r>
              <a:rPr lang="ru-RU" sz="1400" kern="100" dirty="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rPr>
              <a:t> – проводятся с целью ознакомления с окружающим.</a:t>
            </a:r>
          </a:p>
          <a:p>
            <a:pPr algn="just">
              <a:lnSpc>
                <a:spcPct val="107000"/>
              </a:lnSpc>
              <a:spcAft>
                <a:spcPts val="600"/>
              </a:spcAft>
            </a:pPr>
            <a:r>
              <a:rPr lang="ru-RU" sz="1400" b="1" i="1" kern="100" dirty="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rPr>
              <a:t>Вопросы проблемного и исследовательского характера</a:t>
            </a:r>
            <a:r>
              <a:rPr lang="ru-RU" sz="1400" kern="100" dirty="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rPr>
              <a:t> – используются для развития мышления, умения рассуждать, высказывать свои мысли, делать выводы, вести наблюдения.</a:t>
            </a:r>
          </a:p>
          <a:p>
            <a:pPr algn="just">
              <a:lnSpc>
                <a:spcPct val="107000"/>
              </a:lnSpc>
              <a:spcAft>
                <a:spcPts val="600"/>
              </a:spcAft>
            </a:pPr>
            <a:r>
              <a:rPr lang="ru-RU" sz="1400" b="1" i="1" kern="100" dirty="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rPr>
              <a:t>Викторины</a:t>
            </a:r>
            <a:r>
              <a:rPr lang="ru-RU" sz="1400" kern="100" dirty="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rPr>
              <a:t> – проводятся с целью закрепления пройденного материала.</a:t>
            </a:r>
          </a:p>
          <a:p>
            <a:pPr algn="just">
              <a:lnSpc>
                <a:spcPct val="107000"/>
              </a:lnSpc>
              <a:spcAft>
                <a:spcPts val="600"/>
              </a:spcAft>
            </a:pPr>
            <a:r>
              <a:rPr lang="ru-RU" sz="1400" b="1" i="1" kern="100" dirty="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rPr>
              <a:t>Метод моделирования</a:t>
            </a:r>
            <a:r>
              <a:rPr lang="ru-RU" sz="1400" kern="100" dirty="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rPr>
              <a:t> – используется для развития у детей умения работать по схемам.</a:t>
            </a:r>
          </a:p>
          <a:p>
            <a:pPr algn="just">
              <a:lnSpc>
                <a:spcPct val="107000"/>
              </a:lnSpc>
              <a:spcAft>
                <a:spcPts val="600"/>
              </a:spcAft>
            </a:pPr>
            <a:r>
              <a:rPr lang="ru-RU" sz="1400" b="1" i="1" kern="100" dirty="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rPr>
              <a:t>Инсценировки сказок</a:t>
            </a:r>
            <a:r>
              <a:rPr lang="ru-RU" sz="1400" kern="100" dirty="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rPr>
              <a:t> – проводятся для ознакомления детей со сказкой, снятия напряжения.</a:t>
            </a:r>
          </a:p>
          <a:p>
            <a:pPr algn="just">
              <a:lnSpc>
                <a:spcPct val="107000"/>
              </a:lnSpc>
              <a:spcAft>
                <a:spcPts val="600"/>
              </a:spcAft>
            </a:pPr>
            <a:r>
              <a:rPr lang="ru-RU" sz="1400" b="1" i="1" kern="100" dirty="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rPr>
              <a:t>Проведение праздников</a:t>
            </a:r>
            <a:r>
              <a:rPr lang="ru-RU" sz="1400" kern="100" dirty="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rPr>
              <a:t> – проводятся с целью закрепления материала и создания положительных эмоций у детей.</a:t>
            </a:r>
          </a:p>
        </p:txBody>
      </p:sp>
    </p:spTree>
    <p:extLst>
      <p:ext uri="{BB962C8B-B14F-4D97-AF65-F5344CB8AC3E}">
        <p14:creationId xmlns:p14="http://schemas.microsoft.com/office/powerpoint/2010/main" val="14672446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1B179E61-30CC-065E-6EFA-1851621BA35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906000" cy="6857999"/>
          </a:xfrm>
          <a:prstGeom prst="rect">
            <a:avLst/>
          </a:prstGeom>
        </p:spPr>
      </p:pic>
      <p:sp>
        <p:nvSpPr>
          <p:cNvPr id="3" name="TextBox 2">
            <a:extLst>
              <a:ext uri="{FF2B5EF4-FFF2-40B4-BE49-F238E27FC236}">
                <a16:creationId xmlns:a16="http://schemas.microsoft.com/office/drawing/2014/main" id="{72DD8AA2-E459-32F4-AE84-529EF72D799E}"/>
              </a:ext>
            </a:extLst>
          </p:cNvPr>
          <p:cNvSpPr txBox="1"/>
          <p:nvPr/>
        </p:nvSpPr>
        <p:spPr>
          <a:xfrm>
            <a:off x="2238892" y="296791"/>
            <a:ext cx="5428216" cy="402033"/>
          </a:xfrm>
          <a:prstGeom prst="rect">
            <a:avLst/>
          </a:prstGeom>
          <a:noFill/>
        </p:spPr>
        <p:txBody>
          <a:bodyPr wrap="square">
            <a:spAutoFit/>
          </a:bodyPr>
          <a:lstStyle/>
          <a:p>
            <a:pPr algn="ctr">
              <a:lnSpc>
                <a:spcPct val="107000"/>
              </a:lnSpc>
              <a:spcAft>
                <a:spcPts val="800"/>
              </a:spcAft>
            </a:pPr>
            <a:r>
              <a:rPr lang="ru-RU" sz="2000" b="1" kern="100" dirty="0">
                <a:solidFill>
                  <a:srgbClr val="C00000"/>
                </a:solidFill>
                <a:effectLst/>
                <a:latin typeface="Bookman Old Style" panose="02050604050505020204" pitchFamily="18" charset="0"/>
                <a:ea typeface="Calibri" panose="020F0502020204030204" pitchFamily="34" charset="0"/>
                <a:cs typeface="Times New Roman" panose="02020603050405020304" pitchFamily="18" charset="0"/>
              </a:rPr>
              <a:t>Предполагаемые результаты</a:t>
            </a:r>
            <a:endParaRPr lang="ru-RU" sz="1600" kern="100" dirty="0">
              <a:solidFill>
                <a:srgbClr val="C00000"/>
              </a:solidFill>
              <a:effectLst/>
              <a:latin typeface="Bookman Old Style" panose="02050604050505020204" pitchFamily="18" charset="0"/>
              <a:ea typeface="Calibri" panose="020F050202020403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A0462270-3963-1EF0-CD80-BF23FCADB36D}"/>
              </a:ext>
            </a:extLst>
          </p:cNvPr>
          <p:cNvSpPr txBox="1"/>
          <p:nvPr/>
        </p:nvSpPr>
        <p:spPr>
          <a:xfrm>
            <a:off x="928576" y="1382499"/>
            <a:ext cx="8048848" cy="4791825"/>
          </a:xfrm>
          <a:prstGeom prst="rect">
            <a:avLst/>
          </a:prstGeom>
          <a:noFill/>
        </p:spPr>
        <p:txBody>
          <a:bodyPr wrap="square">
            <a:spAutoFit/>
          </a:bodyPr>
          <a:lstStyle/>
          <a:p>
            <a:pPr marL="457200" indent="615950" algn="just">
              <a:lnSpc>
                <a:spcPct val="107000"/>
              </a:lnSpc>
              <a:tabLst>
                <a:tab pos="1073150" algn="l"/>
              </a:tabLst>
            </a:pPr>
            <a:r>
              <a:rPr lang="ru-RU" sz="1400" b="1" kern="100" dirty="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rPr>
              <a:t>В ходе реализации данной программы ожидается:</a:t>
            </a:r>
          </a:p>
          <a:p>
            <a:pPr marL="342900" lvl="0" indent="-342900" algn="just">
              <a:lnSpc>
                <a:spcPct val="107000"/>
              </a:lnSpc>
              <a:buFont typeface="Symbol" panose="05050102010706020507" pitchFamily="18" charset="2"/>
              <a:buChar char=""/>
            </a:pPr>
            <a:r>
              <a:rPr lang="ru-RU" sz="1400" kern="100" dirty="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rPr>
              <a:t>общее оздоровление воспитанников, укрепление их здоровья;</a:t>
            </a:r>
          </a:p>
          <a:p>
            <a:pPr marL="342900" lvl="0" indent="-342900" algn="just">
              <a:lnSpc>
                <a:spcPct val="107000"/>
              </a:lnSpc>
              <a:buFont typeface="Symbol" panose="05050102010706020507" pitchFamily="18" charset="2"/>
              <a:buChar char=""/>
            </a:pPr>
            <a:r>
              <a:rPr lang="ru-RU" sz="1400" kern="100" dirty="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rPr>
              <a:t>укрепление физических и психологических сил детей, развитие лидерских и организаторских качеств, приобретение новых знаний, развитие творческих способностей, детской самостоятельности и самодеятельности;</a:t>
            </a:r>
          </a:p>
          <a:p>
            <a:pPr marL="342900" lvl="0" indent="-342900" algn="just">
              <a:lnSpc>
                <a:spcPct val="107000"/>
              </a:lnSpc>
              <a:buFont typeface="Symbol" panose="05050102010706020507" pitchFamily="18" charset="2"/>
              <a:buChar char=""/>
            </a:pPr>
            <a:r>
              <a:rPr lang="ru-RU" sz="1400" kern="100" dirty="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rPr>
              <a:t>получение участниками смены умений и навыков индивидуальной и коллективной творческой и трудовой деятельности, социальной активности;</a:t>
            </a:r>
          </a:p>
          <a:p>
            <a:pPr marL="342900" lvl="0" indent="-342900" algn="just">
              <a:lnSpc>
                <a:spcPct val="107000"/>
              </a:lnSpc>
              <a:buFont typeface="Symbol" panose="05050102010706020507" pitchFamily="18" charset="2"/>
              <a:buChar char=""/>
            </a:pPr>
            <a:r>
              <a:rPr lang="ru-RU" sz="1400" kern="100" dirty="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rPr>
              <a:t>развитие коммуникативных способностей и толерантности;</a:t>
            </a:r>
          </a:p>
          <a:p>
            <a:pPr marL="342900" lvl="0" indent="-342900" algn="just">
              <a:lnSpc>
                <a:spcPct val="107000"/>
              </a:lnSpc>
              <a:buFont typeface="Symbol" panose="05050102010706020507" pitchFamily="18" charset="2"/>
              <a:buChar char=""/>
            </a:pPr>
            <a:r>
              <a:rPr lang="ru-RU" sz="1400" kern="100" dirty="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rPr>
              <a:t>снижение темпа роста негативных социальных явлений среди детей;</a:t>
            </a:r>
          </a:p>
          <a:p>
            <a:pPr marL="342900" lvl="0" indent="-342900" algn="just">
              <a:lnSpc>
                <a:spcPct val="107000"/>
              </a:lnSpc>
              <a:buFont typeface="Symbol" panose="05050102010706020507" pitchFamily="18" charset="2"/>
              <a:buChar char=""/>
            </a:pPr>
            <a:r>
              <a:rPr lang="ru-RU" sz="1400" kern="100" dirty="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rPr>
              <a:t>воспитание негативного отношения к вредным привычкам;</a:t>
            </a:r>
          </a:p>
          <a:p>
            <a:pPr marL="342900" lvl="0" indent="-342900" algn="just">
              <a:lnSpc>
                <a:spcPct val="107000"/>
              </a:lnSpc>
              <a:buFont typeface="Symbol" panose="05050102010706020507" pitchFamily="18" charset="2"/>
              <a:buChar char=""/>
            </a:pPr>
            <a:r>
              <a:rPr lang="ru-RU" sz="1400" kern="100" dirty="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rPr>
              <a:t>повышение творческой активности детей путем вовлечения их в социально-значимую деятельность;</a:t>
            </a:r>
          </a:p>
          <a:p>
            <a:pPr marL="342900" lvl="0" indent="-342900" algn="just">
              <a:lnSpc>
                <a:spcPct val="107000"/>
              </a:lnSpc>
              <a:buFont typeface="Symbol" panose="05050102010706020507" pitchFamily="18" charset="2"/>
              <a:buChar char=""/>
            </a:pPr>
            <a:r>
              <a:rPr lang="ru-RU" sz="1400" kern="100" dirty="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rPr>
              <a:t>повышение общей культуры учащихся, привитие им социально-нравственных норм;</a:t>
            </a:r>
          </a:p>
          <a:p>
            <a:pPr marL="342900" lvl="0" indent="-342900" algn="just">
              <a:lnSpc>
                <a:spcPct val="107000"/>
              </a:lnSpc>
              <a:buFont typeface="Symbol" panose="05050102010706020507" pitchFamily="18" charset="2"/>
              <a:buChar char=""/>
            </a:pPr>
            <a:r>
              <a:rPr lang="ru-RU" sz="1400" kern="100" dirty="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rPr>
              <a:t>личностный рост участников смены;</a:t>
            </a:r>
          </a:p>
          <a:p>
            <a:pPr marL="342900" lvl="0" indent="-342900" algn="just">
              <a:lnSpc>
                <a:spcPct val="107000"/>
              </a:lnSpc>
              <a:buFont typeface="Symbol" panose="05050102010706020507" pitchFamily="18" charset="2"/>
              <a:buChar char=""/>
            </a:pPr>
            <a:r>
              <a:rPr lang="ru-RU" sz="1400" kern="100" dirty="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rPr>
              <a:t>создание благоприятных условий для оздоровления детей, их эстетического, патриотического и нравственного развития через сотрудничество </a:t>
            </a:r>
            <a:endParaRPr lang="ru-RU" sz="1400" kern="100" dirty="0">
              <a:solidFill>
                <a:srgbClr val="002060"/>
              </a:solidFill>
              <a:latin typeface="Bookman Old Style" panose="02050604050505020204" pitchFamily="18" charset="0"/>
              <a:ea typeface="Calibri" panose="020F0502020204030204" pitchFamily="34" charset="0"/>
              <a:cs typeface="Times New Roman" panose="02020603050405020304" pitchFamily="18" charset="0"/>
            </a:endParaRPr>
          </a:p>
          <a:p>
            <a:pPr lvl="0" indent="361950" algn="just">
              <a:lnSpc>
                <a:spcPct val="107000"/>
              </a:lnSpc>
            </a:pPr>
            <a:r>
              <a:rPr lang="ru-RU" sz="1400" kern="100" dirty="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rPr>
              <a:t>с учреждениями дополнительного образования;</a:t>
            </a:r>
          </a:p>
          <a:p>
            <a:pPr marL="342900" lvl="0" indent="-342900" algn="just">
              <a:lnSpc>
                <a:spcPct val="107000"/>
              </a:lnSpc>
              <a:buFont typeface="Symbol" panose="05050102010706020507" pitchFamily="18" charset="2"/>
              <a:buChar char=""/>
            </a:pPr>
            <a:r>
              <a:rPr lang="ru-RU" sz="1400" kern="100" dirty="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rPr>
              <a:t>педагоги стараются создать атмосферу комфортности для </a:t>
            </a:r>
          </a:p>
          <a:p>
            <a:pPr lvl="0" indent="361950" algn="just">
              <a:lnSpc>
                <a:spcPct val="107000"/>
              </a:lnSpc>
            </a:pPr>
            <a:r>
              <a:rPr lang="ru-RU" sz="1400" kern="100" dirty="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rPr>
              <a:t>каждого ребенка.</a:t>
            </a:r>
          </a:p>
        </p:txBody>
      </p:sp>
    </p:spTree>
    <p:extLst>
      <p:ext uri="{BB962C8B-B14F-4D97-AF65-F5344CB8AC3E}">
        <p14:creationId xmlns:p14="http://schemas.microsoft.com/office/powerpoint/2010/main" val="3521282857"/>
      </p:ext>
    </p:extLst>
  </p:cSld>
  <p:clrMapOvr>
    <a:masterClrMapping/>
  </p:clrMapOvr>
</p:sld>
</file>

<file path=ppt/theme/theme1.xml><?xml version="1.0" encoding="utf-8"?>
<a:theme xmlns:a="http://schemas.openxmlformats.org/drawingml/2006/main" name="Тема Office">
  <a:themeElements>
    <a:clrScheme name="Тема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Тема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Тема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143</TotalTime>
  <Words>2552</Words>
  <Application>Microsoft Office PowerPoint</Application>
  <PresentationFormat>Лист A4 (210x297 мм)</PresentationFormat>
  <Paragraphs>204</Paragraphs>
  <Slides>15</Slides>
  <Notes>0</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15</vt:i4>
      </vt:variant>
    </vt:vector>
  </HeadingPairs>
  <TitlesOfParts>
    <vt:vector size="22" baseType="lpstr">
      <vt:lpstr>Arial</vt:lpstr>
      <vt:lpstr>Bookman Old Style</vt:lpstr>
      <vt:lpstr>Calibri</vt:lpstr>
      <vt:lpstr>Calibri Light</vt:lpstr>
      <vt:lpstr>Symbol</vt:lpstr>
      <vt:lpstr>Times New Roman</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Ксения Зверева</dc:creator>
  <cp:lastModifiedBy>1</cp:lastModifiedBy>
  <cp:revision>6</cp:revision>
  <cp:lastPrinted>2025-05-12T11:47:27Z</cp:lastPrinted>
  <dcterms:created xsi:type="dcterms:W3CDTF">2022-05-13T19:43:41Z</dcterms:created>
  <dcterms:modified xsi:type="dcterms:W3CDTF">2025-05-12T11:49:16Z</dcterms:modified>
</cp:coreProperties>
</file>